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227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657" y="457200"/>
            <a:ext cx="6895084" cy="3689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g"/><Relationship Id="rId11" Type="http://schemas.openxmlformats.org/officeDocument/2006/relationships/image" Target="../media/image28.jpg"/><Relationship Id="rId5" Type="http://schemas.openxmlformats.org/officeDocument/2006/relationships/image" Target="../media/image22.jpg"/><Relationship Id="rId10" Type="http://schemas.openxmlformats.org/officeDocument/2006/relationships/image" Target="../media/image27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image" Target="../media/image40.png"/><Relationship Id="rId18" Type="http://schemas.openxmlformats.org/officeDocument/2006/relationships/image" Target="../media/image45.jpg"/><Relationship Id="rId26" Type="http://schemas.openxmlformats.org/officeDocument/2006/relationships/image" Target="../media/image53.jpg"/><Relationship Id="rId3" Type="http://schemas.openxmlformats.org/officeDocument/2006/relationships/image" Target="../media/image30.jpg"/><Relationship Id="rId21" Type="http://schemas.openxmlformats.org/officeDocument/2006/relationships/image" Target="../media/image48.png"/><Relationship Id="rId34" Type="http://schemas.openxmlformats.org/officeDocument/2006/relationships/image" Target="../media/image61.jpg"/><Relationship Id="rId7" Type="http://schemas.openxmlformats.org/officeDocument/2006/relationships/image" Target="../media/image34.png"/><Relationship Id="rId12" Type="http://schemas.openxmlformats.org/officeDocument/2006/relationships/image" Target="../media/image39.jpg"/><Relationship Id="rId17" Type="http://schemas.openxmlformats.org/officeDocument/2006/relationships/image" Target="../media/image44.jpg"/><Relationship Id="rId25" Type="http://schemas.openxmlformats.org/officeDocument/2006/relationships/image" Target="../media/image52.jpg"/><Relationship Id="rId33" Type="http://schemas.openxmlformats.org/officeDocument/2006/relationships/image" Target="../media/image60.png"/><Relationship Id="rId2" Type="http://schemas.openxmlformats.org/officeDocument/2006/relationships/image" Target="../media/image29.png"/><Relationship Id="rId16" Type="http://schemas.openxmlformats.org/officeDocument/2006/relationships/image" Target="../media/image43.jpg"/><Relationship Id="rId20" Type="http://schemas.openxmlformats.org/officeDocument/2006/relationships/image" Target="../media/image47.jpg"/><Relationship Id="rId29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g"/><Relationship Id="rId11" Type="http://schemas.openxmlformats.org/officeDocument/2006/relationships/image" Target="../media/image38.jpg"/><Relationship Id="rId24" Type="http://schemas.openxmlformats.org/officeDocument/2006/relationships/image" Target="../media/image51.jpg"/><Relationship Id="rId32" Type="http://schemas.openxmlformats.org/officeDocument/2006/relationships/image" Target="../media/image59.png"/><Relationship Id="rId5" Type="http://schemas.openxmlformats.org/officeDocument/2006/relationships/image" Target="../media/image32.jpg"/><Relationship Id="rId15" Type="http://schemas.openxmlformats.org/officeDocument/2006/relationships/image" Target="../media/image42.jpg"/><Relationship Id="rId23" Type="http://schemas.openxmlformats.org/officeDocument/2006/relationships/image" Target="../media/image50.jpg"/><Relationship Id="rId28" Type="http://schemas.openxmlformats.org/officeDocument/2006/relationships/image" Target="../media/image55.jpg"/><Relationship Id="rId10" Type="http://schemas.openxmlformats.org/officeDocument/2006/relationships/image" Target="../media/image37.jp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1.png"/><Relationship Id="rId9" Type="http://schemas.openxmlformats.org/officeDocument/2006/relationships/image" Target="../media/image36.jpg"/><Relationship Id="rId14" Type="http://schemas.openxmlformats.org/officeDocument/2006/relationships/image" Target="../media/image41.jpg"/><Relationship Id="rId22" Type="http://schemas.openxmlformats.org/officeDocument/2006/relationships/image" Target="../media/image49.jpg"/><Relationship Id="rId27" Type="http://schemas.openxmlformats.org/officeDocument/2006/relationships/image" Target="../media/image54.jpg"/><Relationship Id="rId30" Type="http://schemas.openxmlformats.org/officeDocument/2006/relationships/image" Target="../media/image57.jpg"/><Relationship Id="rId35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9480603"/>
            <a:ext cx="6413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</a:pPr>
            <a:r>
              <a:rPr sz="1000" spc="-65" dirty="0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765135"/>
            <a:ext cx="7620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05"/>
              </a:lnSpc>
            </a:pPr>
            <a:r>
              <a:rPr sz="1200" spc="-50" dirty="0">
                <a:latin typeface="Times New Roman"/>
                <a:cs typeface="Times New Roman"/>
              </a:rPr>
              <a:t>#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" y="0"/>
            <a:ext cx="7757159" cy="9966960"/>
            <a:chOff x="15240" y="0"/>
            <a:chExt cx="7757159" cy="99669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" y="0"/>
              <a:ext cx="7757159" cy="99669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213038" y="893730"/>
              <a:ext cx="5017770" cy="829310"/>
            </a:xfrm>
            <a:custGeom>
              <a:avLst/>
              <a:gdLst/>
              <a:ahLst/>
              <a:cxnLst/>
              <a:rect l="l" t="t" r="r" b="b"/>
              <a:pathLst>
                <a:path w="5017770" h="829310">
                  <a:moveTo>
                    <a:pt x="348805" y="817721"/>
                  </a:moveTo>
                  <a:lnTo>
                    <a:pt x="0" y="817721"/>
                  </a:lnTo>
                  <a:lnTo>
                    <a:pt x="0" y="11239"/>
                  </a:lnTo>
                  <a:lnTo>
                    <a:pt x="146018" y="11239"/>
                  </a:lnTo>
                  <a:lnTo>
                    <a:pt x="146018" y="684275"/>
                  </a:lnTo>
                  <a:lnTo>
                    <a:pt x="348805" y="684275"/>
                  </a:lnTo>
                  <a:lnTo>
                    <a:pt x="348805" y="817721"/>
                  </a:lnTo>
                  <a:close/>
                </a:path>
                <a:path w="5017770" h="829310">
                  <a:moveTo>
                    <a:pt x="791717" y="817721"/>
                  </a:moveTo>
                  <a:lnTo>
                    <a:pt x="432816" y="817721"/>
                  </a:lnTo>
                  <a:lnTo>
                    <a:pt x="432816" y="11239"/>
                  </a:lnTo>
                  <a:lnTo>
                    <a:pt x="791717" y="11239"/>
                  </a:lnTo>
                  <a:lnTo>
                    <a:pt x="791717" y="144779"/>
                  </a:lnTo>
                  <a:lnTo>
                    <a:pt x="578834" y="144779"/>
                  </a:lnTo>
                  <a:lnTo>
                    <a:pt x="578834" y="330898"/>
                  </a:lnTo>
                  <a:lnTo>
                    <a:pt x="747998" y="330898"/>
                  </a:lnTo>
                  <a:lnTo>
                    <a:pt x="747998" y="464438"/>
                  </a:lnTo>
                  <a:lnTo>
                    <a:pt x="578834" y="464438"/>
                  </a:lnTo>
                  <a:lnTo>
                    <a:pt x="578834" y="684275"/>
                  </a:lnTo>
                  <a:lnTo>
                    <a:pt x="791717" y="684275"/>
                  </a:lnTo>
                  <a:lnTo>
                    <a:pt x="791717" y="817721"/>
                  </a:lnTo>
                  <a:close/>
                </a:path>
                <a:path w="5017770" h="829310">
                  <a:moveTo>
                    <a:pt x="1313878" y="817721"/>
                  </a:moveTo>
                  <a:lnTo>
                    <a:pt x="1109472" y="817721"/>
                  </a:lnTo>
                  <a:lnTo>
                    <a:pt x="1109472" y="11239"/>
                  </a:lnTo>
                  <a:lnTo>
                    <a:pt x="1306067" y="11239"/>
                  </a:lnTo>
                  <a:lnTo>
                    <a:pt x="1353005" y="14291"/>
                  </a:lnTo>
                  <a:lnTo>
                    <a:pt x="1393245" y="23300"/>
                  </a:lnTo>
                  <a:lnTo>
                    <a:pt x="1453705" y="59150"/>
                  </a:lnTo>
                  <a:lnTo>
                    <a:pt x="1489067" y="118931"/>
                  </a:lnTo>
                  <a:lnTo>
                    <a:pt x="1494954" y="144779"/>
                  </a:lnTo>
                  <a:lnTo>
                    <a:pt x="1255490" y="144779"/>
                  </a:lnTo>
                  <a:lnTo>
                    <a:pt x="1255490" y="330898"/>
                  </a:lnTo>
                  <a:lnTo>
                    <a:pt x="1482603" y="330898"/>
                  </a:lnTo>
                  <a:lnTo>
                    <a:pt x="1479708" y="337756"/>
                  </a:lnTo>
                  <a:lnTo>
                    <a:pt x="1468121" y="356778"/>
                  </a:lnTo>
                  <a:lnTo>
                    <a:pt x="1454515" y="372558"/>
                  </a:lnTo>
                  <a:lnTo>
                    <a:pt x="1441883" y="382714"/>
                  </a:lnTo>
                  <a:lnTo>
                    <a:pt x="1421320" y="382714"/>
                  </a:lnTo>
                  <a:lnTo>
                    <a:pt x="1421320" y="394430"/>
                  </a:lnTo>
                  <a:lnTo>
                    <a:pt x="1442275" y="394430"/>
                  </a:lnTo>
                  <a:lnTo>
                    <a:pt x="1461505" y="405181"/>
                  </a:lnTo>
                  <a:lnTo>
                    <a:pt x="1490198" y="441150"/>
                  </a:lnTo>
                  <a:lnTo>
                    <a:pt x="1498299" y="464438"/>
                  </a:lnTo>
                  <a:lnTo>
                    <a:pt x="1255490" y="464438"/>
                  </a:lnTo>
                  <a:lnTo>
                    <a:pt x="1255490" y="684275"/>
                  </a:lnTo>
                  <a:lnTo>
                    <a:pt x="1505445" y="684275"/>
                  </a:lnTo>
                  <a:lnTo>
                    <a:pt x="1500425" y="704933"/>
                  </a:lnTo>
                  <a:lnTo>
                    <a:pt x="1462277" y="766857"/>
                  </a:lnTo>
                  <a:lnTo>
                    <a:pt x="1399722" y="805041"/>
                  </a:lnTo>
                  <a:lnTo>
                    <a:pt x="1359702" y="814555"/>
                  </a:lnTo>
                  <a:lnTo>
                    <a:pt x="1313878" y="817721"/>
                  </a:lnTo>
                  <a:close/>
                </a:path>
                <a:path w="5017770" h="829310">
                  <a:moveTo>
                    <a:pt x="1482603" y="330898"/>
                  </a:moveTo>
                  <a:lnTo>
                    <a:pt x="1291494" y="330898"/>
                  </a:lnTo>
                  <a:lnTo>
                    <a:pt x="1306709" y="329968"/>
                  </a:lnTo>
                  <a:lnTo>
                    <a:pt x="1319772" y="327028"/>
                  </a:lnTo>
                  <a:lnTo>
                    <a:pt x="1350930" y="293096"/>
                  </a:lnTo>
                  <a:lnTo>
                    <a:pt x="1354740" y="258603"/>
                  </a:lnTo>
                  <a:lnTo>
                    <a:pt x="1354740" y="214883"/>
                  </a:lnTo>
                  <a:lnTo>
                    <a:pt x="1347789" y="169797"/>
                  </a:lnTo>
                  <a:lnTo>
                    <a:pt x="1315395" y="145815"/>
                  </a:lnTo>
                  <a:lnTo>
                    <a:pt x="1302734" y="144779"/>
                  </a:lnTo>
                  <a:lnTo>
                    <a:pt x="1494954" y="144779"/>
                  </a:lnTo>
                  <a:lnTo>
                    <a:pt x="1497907" y="157747"/>
                  </a:lnTo>
                  <a:lnTo>
                    <a:pt x="1500854" y="202501"/>
                  </a:lnTo>
                  <a:lnTo>
                    <a:pt x="1500854" y="233933"/>
                  </a:lnTo>
                  <a:lnTo>
                    <a:pt x="1499532" y="263939"/>
                  </a:lnTo>
                  <a:lnTo>
                    <a:pt x="1495568" y="291238"/>
                  </a:lnTo>
                  <a:lnTo>
                    <a:pt x="1488960" y="315841"/>
                  </a:lnTo>
                  <a:lnTo>
                    <a:pt x="1482603" y="330898"/>
                  </a:lnTo>
                  <a:close/>
                </a:path>
                <a:path w="5017770" h="829310">
                  <a:moveTo>
                    <a:pt x="1421320" y="394430"/>
                  </a:moveTo>
                  <a:lnTo>
                    <a:pt x="1421320" y="382714"/>
                  </a:lnTo>
                  <a:lnTo>
                    <a:pt x="1432076" y="388728"/>
                  </a:lnTo>
                  <a:lnTo>
                    <a:pt x="1421320" y="394430"/>
                  </a:lnTo>
                  <a:close/>
                </a:path>
                <a:path w="5017770" h="829310">
                  <a:moveTo>
                    <a:pt x="1432076" y="388728"/>
                  </a:moveTo>
                  <a:lnTo>
                    <a:pt x="1421320" y="382714"/>
                  </a:lnTo>
                  <a:lnTo>
                    <a:pt x="1441883" y="382714"/>
                  </a:lnTo>
                  <a:lnTo>
                    <a:pt x="1438909" y="385106"/>
                  </a:lnTo>
                  <a:lnTo>
                    <a:pt x="1432076" y="388728"/>
                  </a:lnTo>
                  <a:close/>
                </a:path>
                <a:path w="5017770" h="829310">
                  <a:moveTo>
                    <a:pt x="1442275" y="394430"/>
                  </a:moveTo>
                  <a:lnTo>
                    <a:pt x="1421320" y="394430"/>
                  </a:lnTo>
                  <a:lnTo>
                    <a:pt x="1432076" y="388728"/>
                  </a:lnTo>
                  <a:lnTo>
                    <a:pt x="1442275" y="394430"/>
                  </a:lnTo>
                  <a:close/>
                </a:path>
                <a:path w="5017770" h="829310">
                  <a:moveTo>
                    <a:pt x="1505445" y="684275"/>
                  </a:moveTo>
                  <a:lnTo>
                    <a:pt x="1313878" y="684275"/>
                  </a:lnTo>
                  <a:lnTo>
                    <a:pt x="1326862" y="683454"/>
                  </a:lnTo>
                  <a:lnTo>
                    <a:pt x="1337953" y="680846"/>
                  </a:lnTo>
                  <a:lnTo>
                    <a:pt x="1363968" y="650069"/>
                  </a:lnTo>
                  <a:lnTo>
                    <a:pt x="1367123" y="617505"/>
                  </a:lnTo>
                  <a:lnTo>
                    <a:pt x="1367123" y="549116"/>
                  </a:lnTo>
                  <a:lnTo>
                    <a:pt x="1363241" y="507539"/>
                  </a:lnTo>
                  <a:lnTo>
                    <a:pt x="1342339" y="474337"/>
                  </a:lnTo>
                  <a:lnTo>
                    <a:pt x="1298257" y="464438"/>
                  </a:lnTo>
                  <a:lnTo>
                    <a:pt x="1498299" y="464438"/>
                  </a:lnTo>
                  <a:lnTo>
                    <a:pt x="1507407" y="490620"/>
                  </a:lnTo>
                  <a:lnTo>
                    <a:pt x="1513141" y="553592"/>
                  </a:lnTo>
                  <a:lnTo>
                    <a:pt x="1513141" y="620934"/>
                  </a:lnTo>
                  <a:lnTo>
                    <a:pt x="1509962" y="665688"/>
                  </a:lnTo>
                  <a:lnTo>
                    <a:pt x="1505445" y="684275"/>
                  </a:lnTo>
                  <a:close/>
                </a:path>
                <a:path w="5017770" h="829310">
                  <a:moveTo>
                    <a:pt x="1714023" y="817721"/>
                  </a:moveTo>
                  <a:lnTo>
                    <a:pt x="1578387" y="817721"/>
                  </a:lnTo>
                  <a:lnTo>
                    <a:pt x="1707546" y="11239"/>
                  </a:lnTo>
                  <a:lnTo>
                    <a:pt x="1894141" y="11239"/>
                  </a:lnTo>
                  <a:lnTo>
                    <a:pt x="1919516" y="169449"/>
                  </a:lnTo>
                  <a:lnTo>
                    <a:pt x="1786890" y="169449"/>
                  </a:lnTo>
                  <a:lnTo>
                    <a:pt x="1795948" y="231392"/>
                  </a:lnTo>
                  <a:lnTo>
                    <a:pt x="1752409" y="536162"/>
                  </a:lnTo>
                  <a:lnTo>
                    <a:pt x="1978332" y="536162"/>
                  </a:lnTo>
                  <a:lnTo>
                    <a:pt x="1996909" y="651986"/>
                  </a:lnTo>
                  <a:lnTo>
                    <a:pt x="1866423" y="651986"/>
                  </a:lnTo>
                  <a:lnTo>
                    <a:pt x="1867320" y="664083"/>
                  </a:lnTo>
                  <a:lnTo>
                    <a:pt x="1736407" y="664083"/>
                  </a:lnTo>
                  <a:lnTo>
                    <a:pt x="1714023" y="817721"/>
                  </a:lnTo>
                  <a:close/>
                </a:path>
                <a:path w="5017770" h="829310">
                  <a:moveTo>
                    <a:pt x="2315051" y="817721"/>
                  </a:moveTo>
                  <a:lnTo>
                    <a:pt x="2169033" y="817721"/>
                  </a:lnTo>
                  <a:lnTo>
                    <a:pt x="2169033" y="474821"/>
                  </a:lnTo>
                  <a:lnTo>
                    <a:pt x="2019966" y="11239"/>
                  </a:lnTo>
                  <a:lnTo>
                    <a:pt x="2171033" y="11239"/>
                  </a:lnTo>
                  <a:lnTo>
                    <a:pt x="2247471" y="273573"/>
                  </a:lnTo>
                  <a:lnTo>
                    <a:pt x="2239899" y="299561"/>
                  </a:lnTo>
                  <a:lnTo>
                    <a:pt x="2371218" y="299561"/>
                  </a:lnTo>
                  <a:lnTo>
                    <a:pt x="2315051" y="474059"/>
                  </a:lnTo>
                  <a:lnTo>
                    <a:pt x="2315051" y="817721"/>
                  </a:lnTo>
                  <a:close/>
                </a:path>
                <a:path w="5017770" h="829310">
                  <a:moveTo>
                    <a:pt x="2371218" y="299561"/>
                  </a:moveTo>
                  <a:lnTo>
                    <a:pt x="2255043" y="299561"/>
                  </a:lnTo>
                  <a:lnTo>
                    <a:pt x="2247471" y="273573"/>
                  </a:lnTo>
                  <a:lnTo>
                    <a:pt x="2323909" y="11239"/>
                  </a:lnTo>
                  <a:lnTo>
                    <a:pt x="2464022" y="11239"/>
                  </a:lnTo>
                  <a:lnTo>
                    <a:pt x="2371218" y="299561"/>
                  </a:lnTo>
                  <a:close/>
                </a:path>
                <a:path w="5017770" h="829310">
                  <a:moveTo>
                    <a:pt x="1795948" y="231392"/>
                  </a:moveTo>
                  <a:lnTo>
                    <a:pt x="1786890" y="169449"/>
                  </a:lnTo>
                  <a:lnTo>
                    <a:pt x="1804797" y="169449"/>
                  </a:lnTo>
                  <a:lnTo>
                    <a:pt x="1795948" y="231392"/>
                  </a:lnTo>
                  <a:close/>
                </a:path>
                <a:path w="5017770" h="829310">
                  <a:moveTo>
                    <a:pt x="1978332" y="536162"/>
                  </a:moveTo>
                  <a:lnTo>
                    <a:pt x="1840515" y="536162"/>
                  </a:lnTo>
                  <a:lnTo>
                    <a:pt x="1795948" y="231392"/>
                  </a:lnTo>
                  <a:lnTo>
                    <a:pt x="1804797" y="169449"/>
                  </a:lnTo>
                  <a:lnTo>
                    <a:pt x="1919516" y="169449"/>
                  </a:lnTo>
                  <a:lnTo>
                    <a:pt x="1978332" y="536162"/>
                  </a:lnTo>
                  <a:close/>
                </a:path>
                <a:path w="5017770" h="829310">
                  <a:moveTo>
                    <a:pt x="2255043" y="299561"/>
                  </a:moveTo>
                  <a:lnTo>
                    <a:pt x="2239899" y="299561"/>
                  </a:lnTo>
                  <a:lnTo>
                    <a:pt x="2247471" y="273573"/>
                  </a:lnTo>
                  <a:lnTo>
                    <a:pt x="2255043" y="299561"/>
                  </a:lnTo>
                  <a:close/>
                </a:path>
                <a:path w="5017770" h="829310">
                  <a:moveTo>
                    <a:pt x="2023491" y="817721"/>
                  </a:moveTo>
                  <a:lnTo>
                    <a:pt x="1878710" y="817721"/>
                  </a:lnTo>
                  <a:lnTo>
                    <a:pt x="1866423" y="651986"/>
                  </a:lnTo>
                  <a:lnTo>
                    <a:pt x="1877853" y="664083"/>
                  </a:lnTo>
                  <a:lnTo>
                    <a:pt x="1998849" y="664083"/>
                  </a:lnTo>
                  <a:lnTo>
                    <a:pt x="2023491" y="817721"/>
                  </a:lnTo>
                  <a:close/>
                </a:path>
                <a:path w="5017770" h="829310">
                  <a:moveTo>
                    <a:pt x="1998849" y="664083"/>
                  </a:moveTo>
                  <a:lnTo>
                    <a:pt x="1877853" y="664083"/>
                  </a:lnTo>
                  <a:lnTo>
                    <a:pt x="1866423" y="651986"/>
                  </a:lnTo>
                  <a:lnTo>
                    <a:pt x="1996909" y="651986"/>
                  </a:lnTo>
                  <a:lnTo>
                    <a:pt x="1998849" y="664083"/>
                  </a:lnTo>
                  <a:close/>
                </a:path>
                <a:path w="5017770" h="829310">
                  <a:moveTo>
                    <a:pt x="2714053" y="828960"/>
                  </a:moveTo>
                  <a:lnTo>
                    <a:pt x="2668668" y="825528"/>
                  </a:lnTo>
                  <a:lnTo>
                    <a:pt x="2668975" y="825528"/>
                  </a:lnTo>
                  <a:lnTo>
                    <a:pt x="2629226" y="815220"/>
                  </a:lnTo>
                  <a:lnTo>
                    <a:pt x="2629449" y="815220"/>
                  </a:lnTo>
                  <a:lnTo>
                    <a:pt x="2595806" y="798260"/>
                  </a:lnTo>
                  <a:lnTo>
                    <a:pt x="2567464" y="774287"/>
                  </a:lnTo>
                  <a:lnTo>
                    <a:pt x="2545086" y="744177"/>
                  </a:lnTo>
                  <a:lnTo>
                    <a:pt x="2529101" y="708576"/>
                  </a:lnTo>
                  <a:lnTo>
                    <a:pt x="2519511" y="667492"/>
                  </a:lnTo>
                  <a:lnTo>
                    <a:pt x="2516314" y="620934"/>
                  </a:lnTo>
                  <a:lnTo>
                    <a:pt x="2516314" y="208121"/>
                  </a:lnTo>
                  <a:lnTo>
                    <a:pt x="2519506" y="161972"/>
                  </a:lnTo>
                  <a:lnTo>
                    <a:pt x="2519526" y="161686"/>
                  </a:lnTo>
                  <a:lnTo>
                    <a:pt x="2529048" y="121110"/>
                  </a:lnTo>
                  <a:lnTo>
                    <a:pt x="2545166" y="85105"/>
                  </a:lnTo>
                  <a:lnTo>
                    <a:pt x="2595900" y="30954"/>
                  </a:lnTo>
                  <a:lnTo>
                    <a:pt x="2669156" y="3484"/>
                  </a:lnTo>
                  <a:lnTo>
                    <a:pt x="2714053" y="0"/>
                  </a:lnTo>
                  <a:lnTo>
                    <a:pt x="2759167" y="3484"/>
                  </a:lnTo>
                  <a:lnTo>
                    <a:pt x="2759330" y="3484"/>
                  </a:lnTo>
                  <a:lnTo>
                    <a:pt x="2798862" y="13799"/>
                  </a:lnTo>
                  <a:lnTo>
                    <a:pt x="2798994" y="13799"/>
                  </a:lnTo>
                  <a:lnTo>
                    <a:pt x="2833264" y="31115"/>
                  </a:lnTo>
                  <a:lnTo>
                    <a:pt x="2861786" y="55244"/>
                  </a:lnTo>
                  <a:lnTo>
                    <a:pt x="2884344" y="85534"/>
                  </a:lnTo>
                  <a:lnTo>
                    <a:pt x="2900446" y="121110"/>
                  </a:lnTo>
                  <a:lnTo>
                    <a:pt x="2903382" y="133540"/>
                  </a:lnTo>
                  <a:lnTo>
                    <a:pt x="2714053" y="133540"/>
                  </a:lnTo>
                  <a:lnTo>
                    <a:pt x="2691425" y="137771"/>
                  </a:lnTo>
                  <a:lnTo>
                    <a:pt x="2675263" y="150316"/>
                  </a:lnTo>
                  <a:lnTo>
                    <a:pt x="2665565" y="171165"/>
                  </a:lnTo>
                  <a:lnTo>
                    <a:pt x="2662332" y="200310"/>
                  </a:lnTo>
                  <a:lnTo>
                    <a:pt x="2662332" y="628745"/>
                  </a:lnTo>
                  <a:lnTo>
                    <a:pt x="2665565" y="657997"/>
                  </a:lnTo>
                  <a:lnTo>
                    <a:pt x="2675263" y="678882"/>
                  </a:lnTo>
                  <a:lnTo>
                    <a:pt x="2691425" y="691391"/>
                  </a:lnTo>
                  <a:lnTo>
                    <a:pt x="2714053" y="695515"/>
                  </a:lnTo>
                  <a:lnTo>
                    <a:pt x="2903440" y="695515"/>
                  </a:lnTo>
                  <a:lnTo>
                    <a:pt x="2900458" y="708171"/>
                  </a:lnTo>
                  <a:lnTo>
                    <a:pt x="2884384" y="743722"/>
                  </a:lnTo>
                  <a:lnTo>
                    <a:pt x="2833345" y="798019"/>
                  </a:lnTo>
                  <a:lnTo>
                    <a:pt x="2799183" y="815220"/>
                  </a:lnTo>
                  <a:lnTo>
                    <a:pt x="2759413" y="825528"/>
                  </a:lnTo>
                  <a:lnTo>
                    <a:pt x="2714053" y="828960"/>
                  </a:lnTo>
                  <a:close/>
                </a:path>
                <a:path w="5017770" h="829310">
                  <a:moveTo>
                    <a:pt x="2903440" y="695515"/>
                  </a:moveTo>
                  <a:lnTo>
                    <a:pt x="2714053" y="695515"/>
                  </a:lnTo>
                  <a:lnTo>
                    <a:pt x="2737306" y="691391"/>
                  </a:lnTo>
                  <a:lnTo>
                    <a:pt x="2753915" y="678882"/>
                  </a:lnTo>
                  <a:lnTo>
                    <a:pt x="2763881" y="657997"/>
                  </a:lnTo>
                  <a:lnTo>
                    <a:pt x="2767202" y="628745"/>
                  </a:lnTo>
                  <a:lnTo>
                    <a:pt x="2767202" y="200310"/>
                  </a:lnTo>
                  <a:lnTo>
                    <a:pt x="2763881" y="171165"/>
                  </a:lnTo>
                  <a:lnTo>
                    <a:pt x="2753915" y="150316"/>
                  </a:lnTo>
                  <a:lnTo>
                    <a:pt x="2737306" y="137771"/>
                  </a:lnTo>
                  <a:lnTo>
                    <a:pt x="2714053" y="133540"/>
                  </a:lnTo>
                  <a:lnTo>
                    <a:pt x="2903382" y="133540"/>
                  </a:lnTo>
                  <a:lnTo>
                    <a:pt x="2910033" y="161686"/>
                  </a:lnTo>
                  <a:lnTo>
                    <a:pt x="2910100" y="161972"/>
                  </a:lnTo>
                  <a:lnTo>
                    <a:pt x="2913316" y="208121"/>
                  </a:lnTo>
                  <a:lnTo>
                    <a:pt x="2913316" y="620934"/>
                  </a:lnTo>
                  <a:lnTo>
                    <a:pt x="2910102" y="667245"/>
                  </a:lnTo>
                  <a:lnTo>
                    <a:pt x="2903440" y="695515"/>
                  </a:lnTo>
                  <a:close/>
                </a:path>
                <a:path w="5017770" h="829310">
                  <a:moveTo>
                    <a:pt x="3370897" y="817721"/>
                  </a:moveTo>
                  <a:lnTo>
                    <a:pt x="3022092" y="817721"/>
                  </a:lnTo>
                  <a:lnTo>
                    <a:pt x="3022092" y="11239"/>
                  </a:lnTo>
                  <a:lnTo>
                    <a:pt x="3168110" y="11239"/>
                  </a:lnTo>
                  <a:lnTo>
                    <a:pt x="3168110" y="684275"/>
                  </a:lnTo>
                  <a:lnTo>
                    <a:pt x="3370897" y="684275"/>
                  </a:lnTo>
                  <a:lnTo>
                    <a:pt x="3370897" y="817721"/>
                  </a:lnTo>
                  <a:close/>
                </a:path>
                <a:path w="5017770" h="829310">
                  <a:moveTo>
                    <a:pt x="3803713" y="817721"/>
                  </a:moveTo>
                  <a:lnTo>
                    <a:pt x="3454908" y="817721"/>
                  </a:lnTo>
                  <a:lnTo>
                    <a:pt x="3454908" y="11239"/>
                  </a:lnTo>
                  <a:lnTo>
                    <a:pt x="3600926" y="11239"/>
                  </a:lnTo>
                  <a:lnTo>
                    <a:pt x="3600926" y="684275"/>
                  </a:lnTo>
                  <a:lnTo>
                    <a:pt x="3803713" y="684275"/>
                  </a:lnTo>
                  <a:lnTo>
                    <a:pt x="3803713" y="817721"/>
                  </a:lnTo>
                  <a:close/>
                </a:path>
                <a:path w="5017770" h="829310">
                  <a:moveTo>
                    <a:pt x="3993928" y="817721"/>
                  </a:moveTo>
                  <a:lnTo>
                    <a:pt x="3858291" y="817721"/>
                  </a:lnTo>
                  <a:lnTo>
                    <a:pt x="3987450" y="11239"/>
                  </a:lnTo>
                  <a:lnTo>
                    <a:pt x="4174045" y="11239"/>
                  </a:lnTo>
                  <a:lnTo>
                    <a:pt x="4199420" y="169449"/>
                  </a:lnTo>
                  <a:lnTo>
                    <a:pt x="4066794" y="169449"/>
                  </a:lnTo>
                  <a:lnTo>
                    <a:pt x="4075852" y="231392"/>
                  </a:lnTo>
                  <a:lnTo>
                    <a:pt x="4032313" y="536162"/>
                  </a:lnTo>
                  <a:lnTo>
                    <a:pt x="4258236" y="536162"/>
                  </a:lnTo>
                  <a:lnTo>
                    <a:pt x="4276813" y="651986"/>
                  </a:lnTo>
                  <a:lnTo>
                    <a:pt x="4146328" y="651986"/>
                  </a:lnTo>
                  <a:lnTo>
                    <a:pt x="4147224" y="664083"/>
                  </a:lnTo>
                  <a:lnTo>
                    <a:pt x="4016311" y="664083"/>
                  </a:lnTo>
                  <a:lnTo>
                    <a:pt x="3993928" y="817721"/>
                  </a:lnTo>
                  <a:close/>
                </a:path>
                <a:path w="5017770" h="829310">
                  <a:moveTo>
                    <a:pt x="4075852" y="231392"/>
                  </a:moveTo>
                  <a:lnTo>
                    <a:pt x="4066794" y="169449"/>
                  </a:lnTo>
                  <a:lnTo>
                    <a:pt x="4084701" y="169449"/>
                  </a:lnTo>
                  <a:lnTo>
                    <a:pt x="4075852" y="231392"/>
                  </a:lnTo>
                  <a:close/>
                </a:path>
                <a:path w="5017770" h="829310">
                  <a:moveTo>
                    <a:pt x="4258236" y="536162"/>
                  </a:moveTo>
                  <a:lnTo>
                    <a:pt x="4120419" y="536162"/>
                  </a:lnTo>
                  <a:lnTo>
                    <a:pt x="4075852" y="231392"/>
                  </a:lnTo>
                  <a:lnTo>
                    <a:pt x="4084701" y="169449"/>
                  </a:lnTo>
                  <a:lnTo>
                    <a:pt x="4199420" y="169449"/>
                  </a:lnTo>
                  <a:lnTo>
                    <a:pt x="4258236" y="536162"/>
                  </a:lnTo>
                  <a:close/>
                </a:path>
                <a:path w="5017770" h="829310">
                  <a:moveTo>
                    <a:pt x="4303395" y="817721"/>
                  </a:moveTo>
                  <a:lnTo>
                    <a:pt x="4158615" y="817721"/>
                  </a:lnTo>
                  <a:lnTo>
                    <a:pt x="4146328" y="651986"/>
                  </a:lnTo>
                  <a:lnTo>
                    <a:pt x="4157757" y="664083"/>
                  </a:lnTo>
                  <a:lnTo>
                    <a:pt x="4278753" y="664083"/>
                  </a:lnTo>
                  <a:lnTo>
                    <a:pt x="4303395" y="817721"/>
                  </a:lnTo>
                  <a:close/>
                </a:path>
                <a:path w="5017770" h="829310">
                  <a:moveTo>
                    <a:pt x="4278753" y="664083"/>
                  </a:moveTo>
                  <a:lnTo>
                    <a:pt x="4157757" y="664083"/>
                  </a:lnTo>
                  <a:lnTo>
                    <a:pt x="4146328" y="651986"/>
                  </a:lnTo>
                  <a:lnTo>
                    <a:pt x="4276813" y="651986"/>
                  </a:lnTo>
                  <a:lnTo>
                    <a:pt x="4278753" y="664083"/>
                  </a:lnTo>
                  <a:close/>
                </a:path>
                <a:path w="5017770" h="829310">
                  <a:moveTo>
                    <a:pt x="4535138" y="817721"/>
                  </a:moveTo>
                  <a:lnTo>
                    <a:pt x="4389120" y="817721"/>
                  </a:lnTo>
                  <a:lnTo>
                    <a:pt x="4389120" y="11239"/>
                  </a:lnTo>
                  <a:lnTo>
                    <a:pt x="4535138" y="11239"/>
                  </a:lnTo>
                  <a:lnTo>
                    <a:pt x="4535138" y="817721"/>
                  </a:lnTo>
                  <a:close/>
                </a:path>
                <a:path w="5017770" h="829310">
                  <a:moveTo>
                    <a:pt x="5007312" y="695515"/>
                  </a:moveTo>
                  <a:lnTo>
                    <a:pt x="4817935" y="695515"/>
                  </a:lnTo>
                  <a:lnTo>
                    <a:pt x="4830331" y="694621"/>
                  </a:lnTo>
                  <a:lnTo>
                    <a:pt x="4841093" y="691788"/>
                  </a:lnTo>
                  <a:lnTo>
                    <a:pt x="4867775" y="659510"/>
                  </a:lnTo>
                  <a:lnTo>
                    <a:pt x="4870976" y="629888"/>
                  </a:lnTo>
                  <a:lnTo>
                    <a:pt x="4871085" y="627602"/>
                  </a:lnTo>
                  <a:lnTo>
                    <a:pt x="4865846" y="584072"/>
                  </a:lnTo>
                  <a:lnTo>
                    <a:pt x="4850035" y="545972"/>
                  </a:lnTo>
                  <a:lnTo>
                    <a:pt x="4822876" y="507110"/>
                  </a:lnTo>
                  <a:lnTo>
                    <a:pt x="4783360" y="461105"/>
                  </a:lnTo>
                  <a:lnTo>
                    <a:pt x="4741390" y="426511"/>
                  </a:lnTo>
                  <a:lnTo>
                    <a:pt x="4706921" y="393739"/>
                  </a:lnTo>
                  <a:lnTo>
                    <a:pt x="4679954" y="362789"/>
                  </a:lnTo>
                  <a:lnTo>
                    <a:pt x="4646790" y="304566"/>
                  </a:lnTo>
                  <a:lnTo>
                    <a:pt x="4631113" y="240662"/>
                  </a:lnTo>
                  <a:lnTo>
                    <a:pt x="4629150" y="205835"/>
                  </a:lnTo>
                  <a:lnTo>
                    <a:pt x="4632163" y="161576"/>
                  </a:lnTo>
                  <a:lnTo>
                    <a:pt x="4632275" y="159921"/>
                  </a:lnTo>
                  <a:lnTo>
                    <a:pt x="4641651" y="119348"/>
                  </a:lnTo>
                  <a:lnTo>
                    <a:pt x="4657278" y="84132"/>
                  </a:lnTo>
                  <a:lnTo>
                    <a:pt x="4706929" y="30593"/>
                  </a:lnTo>
                  <a:lnTo>
                    <a:pt x="4779119" y="3446"/>
                  </a:lnTo>
                  <a:lnTo>
                    <a:pt x="4823555" y="0"/>
                  </a:lnTo>
                  <a:lnTo>
                    <a:pt x="4867356" y="3446"/>
                  </a:lnTo>
                  <a:lnTo>
                    <a:pt x="4867663" y="3446"/>
                  </a:lnTo>
                  <a:lnTo>
                    <a:pt x="4906339" y="13775"/>
                  </a:lnTo>
                  <a:lnTo>
                    <a:pt x="4966335" y="54768"/>
                  </a:lnTo>
                  <a:lnTo>
                    <a:pt x="5002768" y="120515"/>
                  </a:lnTo>
                  <a:lnTo>
                    <a:pt x="5005657" y="133540"/>
                  </a:lnTo>
                  <a:lnTo>
                    <a:pt x="4824603" y="133540"/>
                  </a:lnTo>
                  <a:lnTo>
                    <a:pt x="4802975" y="137628"/>
                  </a:lnTo>
                  <a:lnTo>
                    <a:pt x="4787527" y="149744"/>
                  </a:lnTo>
                  <a:lnTo>
                    <a:pt x="4778257" y="169879"/>
                  </a:lnTo>
                  <a:lnTo>
                    <a:pt x="4775168" y="198024"/>
                  </a:lnTo>
                  <a:lnTo>
                    <a:pt x="4776525" y="217830"/>
                  </a:lnTo>
                  <a:lnTo>
                    <a:pt x="4787384" y="255406"/>
                  </a:lnTo>
                  <a:lnTo>
                    <a:pt x="4810065" y="291695"/>
                  </a:lnTo>
                  <a:lnTo>
                    <a:pt x="4850356" y="334805"/>
                  </a:lnTo>
                  <a:lnTo>
                    <a:pt x="4877466" y="359378"/>
                  </a:lnTo>
                  <a:lnTo>
                    <a:pt x="4913989" y="393188"/>
                  </a:lnTo>
                  <a:lnTo>
                    <a:pt x="4944404" y="425481"/>
                  </a:lnTo>
                  <a:lnTo>
                    <a:pt x="4968710" y="456274"/>
                  </a:lnTo>
                  <a:lnTo>
                    <a:pt x="5000161" y="515336"/>
                  </a:lnTo>
                  <a:lnTo>
                    <a:pt x="5015305" y="581877"/>
                  </a:lnTo>
                  <a:lnTo>
                    <a:pt x="5017198" y="618648"/>
                  </a:lnTo>
                  <a:lnTo>
                    <a:pt x="5014034" y="666028"/>
                  </a:lnTo>
                  <a:lnTo>
                    <a:pt x="5007312" y="695515"/>
                  </a:lnTo>
                  <a:close/>
                </a:path>
                <a:path w="5017770" h="829310">
                  <a:moveTo>
                    <a:pt x="5014912" y="251269"/>
                  </a:moveTo>
                  <a:lnTo>
                    <a:pt x="4875562" y="251269"/>
                  </a:lnTo>
                  <a:lnTo>
                    <a:pt x="4875452" y="198024"/>
                  </a:lnTo>
                  <a:lnTo>
                    <a:pt x="4874758" y="183485"/>
                  </a:lnTo>
                  <a:lnTo>
                    <a:pt x="4872446" y="169879"/>
                  </a:lnTo>
                  <a:lnTo>
                    <a:pt x="4872347" y="169294"/>
                  </a:lnTo>
                  <a:lnTo>
                    <a:pt x="4868328" y="157729"/>
                  </a:lnTo>
                  <a:lnTo>
                    <a:pt x="4836463" y="134542"/>
                  </a:lnTo>
                  <a:lnTo>
                    <a:pt x="4824603" y="133540"/>
                  </a:lnTo>
                  <a:lnTo>
                    <a:pt x="5005657" y="133540"/>
                  </a:lnTo>
                  <a:lnTo>
                    <a:pt x="5011876" y="161576"/>
                  </a:lnTo>
                  <a:lnTo>
                    <a:pt x="5014912" y="208121"/>
                  </a:lnTo>
                  <a:lnTo>
                    <a:pt x="5014912" y="251269"/>
                  </a:lnTo>
                  <a:close/>
                </a:path>
                <a:path w="5017770" h="829310">
                  <a:moveTo>
                    <a:pt x="4818983" y="828960"/>
                  </a:moveTo>
                  <a:lnTo>
                    <a:pt x="4774151" y="825543"/>
                  </a:lnTo>
                  <a:lnTo>
                    <a:pt x="4774512" y="825543"/>
                  </a:lnTo>
                  <a:lnTo>
                    <a:pt x="4735996" y="815435"/>
                  </a:lnTo>
                  <a:lnTo>
                    <a:pt x="4675727" y="774763"/>
                  </a:lnTo>
                  <a:lnTo>
                    <a:pt x="4639079" y="709243"/>
                  </a:lnTo>
                  <a:lnTo>
                    <a:pt x="4629917" y="667942"/>
                  </a:lnTo>
                  <a:lnTo>
                    <a:pt x="4626863" y="620934"/>
                  </a:lnTo>
                  <a:lnTo>
                    <a:pt x="4626863" y="565404"/>
                  </a:lnTo>
                  <a:lnTo>
                    <a:pt x="4766214" y="565404"/>
                  </a:lnTo>
                  <a:lnTo>
                    <a:pt x="4766214" y="629888"/>
                  </a:lnTo>
                  <a:lnTo>
                    <a:pt x="4769447" y="658640"/>
                  </a:lnTo>
                  <a:lnTo>
                    <a:pt x="4779144" y="679168"/>
                  </a:lnTo>
                  <a:lnTo>
                    <a:pt x="4795307" y="691462"/>
                  </a:lnTo>
                  <a:lnTo>
                    <a:pt x="4817935" y="695515"/>
                  </a:lnTo>
                  <a:lnTo>
                    <a:pt x="5007312" y="695515"/>
                  </a:lnTo>
                  <a:lnTo>
                    <a:pt x="5004530" y="707719"/>
                  </a:lnTo>
                  <a:lnTo>
                    <a:pt x="4988668" y="743713"/>
                  </a:lnTo>
                  <a:lnTo>
                    <a:pt x="4938194" y="798099"/>
                  </a:lnTo>
                  <a:lnTo>
                    <a:pt x="4864471" y="825543"/>
                  </a:lnTo>
                  <a:lnTo>
                    <a:pt x="4818983" y="828960"/>
                  </a:lnTo>
                  <a:close/>
                </a:path>
              </a:pathLst>
            </a:custGeom>
            <a:solidFill>
              <a:srgbClr val="11C1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34811" y="406908"/>
            <a:ext cx="1571625" cy="28384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9209" rIns="0" bIns="0" rtlCol="0">
            <a:spAutoFit/>
          </a:bodyPr>
          <a:lstStyle/>
          <a:p>
            <a:pPr marL="328930">
              <a:lnSpc>
                <a:spcPct val="100000"/>
              </a:lnSpc>
              <a:spcBef>
                <a:spcPts val="229"/>
              </a:spcBef>
            </a:pPr>
            <a:r>
              <a:rPr sz="1400" dirty="0">
                <a:solidFill>
                  <a:srgbClr val="11C1D8"/>
                </a:solidFill>
                <a:latin typeface="Verdana"/>
                <a:cs typeface="Verdana"/>
              </a:rPr>
              <a:t>JUIN</a:t>
            </a:r>
            <a:r>
              <a:rPr sz="1400" spc="-25" dirty="0">
                <a:solidFill>
                  <a:srgbClr val="11C1D8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11C1D8"/>
                </a:solidFill>
                <a:latin typeface="Verdana"/>
                <a:cs typeface="Verdana"/>
              </a:rPr>
              <a:t>2026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42943" y="7601711"/>
            <a:ext cx="4029710" cy="525780"/>
            <a:chOff x="3742943" y="7601711"/>
            <a:chExt cx="4029710" cy="525780"/>
          </a:xfrm>
        </p:grpSpPr>
        <p:sp>
          <p:nvSpPr>
            <p:cNvPr id="9" name="object 9"/>
            <p:cNvSpPr/>
            <p:nvPr/>
          </p:nvSpPr>
          <p:spPr>
            <a:xfrm>
              <a:off x="3742943" y="7601711"/>
              <a:ext cx="4029710" cy="525780"/>
            </a:xfrm>
            <a:custGeom>
              <a:avLst/>
              <a:gdLst/>
              <a:ahLst/>
              <a:cxnLst/>
              <a:rect l="l" t="t" r="r" b="b"/>
              <a:pathLst>
                <a:path w="4029709" h="525779">
                  <a:moveTo>
                    <a:pt x="4029456" y="525780"/>
                  </a:moveTo>
                  <a:lnTo>
                    <a:pt x="88392" y="525780"/>
                  </a:lnTo>
                  <a:lnTo>
                    <a:pt x="0" y="438912"/>
                  </a:lnTo>
                  <a:lnTo>
                    <a:pt x="0" y="0"/>
                  </a:lnTo>
                  <a:lnTo>
                    <a:pt x="4029456" y="0"/>
                  </a:lnTo>
                  <a:lnTo>
                    <a:pt x="4029456" y="525780"/>
                  </a:lnTo>
                  <a:close/>
                </a:path>
              </a:pathLst>
            </a:custGeom>
            <a:solidFill>
              <a:srgbClr val="F2A3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3047" y="7748015"/>
              <a:ext cx="3959351" cy="19811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894919" y="7732286"/>
            <a:ext cx="15170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Communautaire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3141" y="7732286"/>
            <a:ext cx="307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P.4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44467" y="6830567"/>
            <a:ext cx="4028440" cy="563880"/>
          </a:xfrm>
          <a:custGeom>
            <a:avLst/>
            <a:gdLst/>
            <a:ahLst/>
            <a:cxnLst/>
            <a:rect l="l" t="t" r="r" b="b"/>
            <a:pathLst>
              <a:path w="4028440" h="563879">
                <a:moveTo>
                  <a:pt x="4027932" y="563880"/>
                </a:moveTo>
                <a:lnTo>
                  <a:pt x="92964" y="563880"/>
                </a:lnTo>
                <a:lnTo>
                  <a:pt x="0" y="469392"/>
                </a:lnTo>
                <a:lnTo>
                  <a:pt x="0" y="0"/>
                </a:lnTo>
                <a:lnTo>
                  <a:pt x="4027932" y="0"/>
                </a:lnTo>
                <a:lnTo>
                  <a:pt x="4027932" y="563880"/>
                </a:lnTo>
                <a:close/>
              </a:path>
            </a:pathLst>
          </a:custGeom>
          <a:solidFill>
            <a:srgbClr val="A5B5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81120" y="6991942"/>
            <a:ext cx="23348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Les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nouvelles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mairie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57719" y="6991942"/>
            <a:ext cx="2933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P.2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7200" y="5907023"/>
            <a:ext cx="7315200" cy="3637915"/>
            <a:chOff x="457200" y="5907023"/>
            <a:chExt cx="7315200" cy="3637915"/>
          </a:xfrm>
        </p:grpSpPr>
        <p:sp>
          <p:nvSpPr>
            <p:cNvPr id="17" name="object 17"/>
            <p:cNvSpPr/>
            <p:nvPr/>
          </p:nvSpPr>
          <p:spPr>
            <a:xfrm>
              <a:off x="3753611" y="8287511"/>
              <a:ext cx="4018915" cy="523240"/>
            </a:xfrm>
            <a:custGeom>
              <a:avLst/>
              <a:gdLst/>
              <a:ahLst/>
              <a:cxnLst/>
              <a:rect l="l" t="t" r="r" b="b"/>
              <a:pathLst>
                <a:path w="4018915" h="523240">
                  <a:moveTo>
                    <a:pt x="4018788" y="522732"/>
                  </a:moveTo>
                  <a:lnTo>
                    <a:pt x="86868" y="522732"/>
                  </a:lnTo>
                  <a:lnTo>
                    <a:pt x="0" y="435863"/>
                  </a:lnTo>
                  <a:lnTo>
                    <a:pt x="0" y="0"/>
                  </a:lnTo>
                  <a:lnTo>
                    <a:pt x="4018788" y="0"/>
                  </a:lnTo>
                  <a:lnTo>
                    <a:pt x="4018788" y="522732"/>
                  </a:lnTo>
                  <a:close/>
                </a:path>
              </a:pathLst>
            </a:custGeom>
            <a:solidFill>
              <a:srgbClr val="CF9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7200" y="5907023"/>
              <a:ext cx="2982595" cy="3637915"/>
            </a:xfrm>
            <a:custGeom>
              <a:avLst/>
              <a:gdLst/>
              <a:ahLst/>
              <a:cxnLst/>
              <a:rect l="l" t="t" r="r" b="b"/>
              <a:pathLst>
                <a:path w="2982595" h="3637915">
                  <a:moveTo>
                    <a:pt x="2982467" y="3637788"/>
                  </a:moveTo>
                  <a:lnTo>
                    <a:pt x="0" y="3637788"/>
                  </a:lnTo>
                  <a:lnTo>
                    <a:pt x="0" y="0"/>
                  </a:lnTo>
                  <a:lnTo>
                    <a:pt x="2982467" y="0"/>
                  </a:lnTo>
                  <a:lnTo>
                    <a:pt x="2982467" y="3637788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57200" y="5907023"/>
            <a:ext cx="2982595" cy="3637915"/>
          </a:xfrm>
          <a:prstGeom prst="rect">
            <a:avLst/>
          </a:prstGeom>
          <a:ln w="609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35"/>
              </a:spcBef>
            </a:pPr>
            <a:endParaRPr sz="1300">
              <a:latin typeface="Times New Roman"/>
              <a:cs typeface="Times New Roman"/>
            </a:endParaRPr>
          </a:p>
          <a:p>
            <a:pPr marL="93980" marR="91440" algn="just">
              <a:lnSpc>
                <a:spcPct val="128200"/>
              </a:lnSpc>
            </a:pP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Le</a:t>
            </a:r>
            <a:r>
              <a:rPr sz="1300" b="1" spc="200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comité</a:t>
            </a:r>
            <a:r>
              <a:rPr sz="1300" b="1" spc="200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des</a:t>
            </a:r>
            <a:r>
              <a:rPr sz="1300" b="1" spc="195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loisirs</a:t>
            </a:r>
            <a:r>
              <a:rPr sz="1300" b="1" spc="195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tient</a:t>
            </a:r>
            <a:r>
              <a:rPr sz="1300" b="1" spc="204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spc="-50" dirty="0">
                <a:solidFill>
                  <a:srgbClr val="0A5293"/>
                </a:solidFill>
                <a:latin typeface="Georgia"/>
                <a:cs typeface="Georgia"/>
              </a:rPr>
              <a:t>à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remercier</a:t>
            </a:r>
            <a:r>
              <a:rPr sz="1300" b="1" spc="41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chaleureusement</a:t>
            </a:r>
            <a:r>
              <a:rPr sz="1300" b="1" spc="42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spc="-25" dirty="0">
                <a:solidFill>
                  <a:srgbClr val="0A5293"/>
                </a:solidFill>
                <a:latin typeface="Georgia"/>
                <a:cs typeface="Georgia"/>
              </a:rPr>
              <a:t>ses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partenaires</a:t>
            </a:r>
            <a:r>
              <a:rPr sz="1300" b="1" spc="114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financiers</a:t>
            </a:r>
            <a:r>
              <a:rPr sz="1300" b="1" spc="120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pour</a:t>
            </a:r>
            <a:r>
              <a:rPr sz="1300" b="1" spc="120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spc="-20" dirty="0">
                <a:solidFill>
                  <a:srgbClr val="0A5293"/>
                </a:solidFill>
                <a:latin typeface="Georgia"/>
                <a:cs typeface="Georgia"/>
              </a:rPr>
              <a:t>leur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précieux</a:t>
            </a:r>
            <a:r>
              <a:rPr sz="1300" b="1" spc="44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soutien,</a:t>
            </a:r>
            <a:r>
              <a:rPr sz="1300" b="1" spc="430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ainsi</a:t>
            </a:r>
            <a:r>
              <a:rPr sz="1300" b="1" spc="440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que</a:t>
            </a:r>
            <a:r>
              <a:rPr sz="1300" b="1" spc="45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spc="-25" dirty="0">
                <a:solidFill>
                  <a:srgbClr val="0A5293"/>
                </a:solidFill>
                <a:latin typeface="Georgia"/>
                <a:cs typeface="Georgia"/>
              </a:rPr>
              <a:t>les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bénévoles</a:t>
            </a:r>
            <a:r>
              <a:rPr sz="1300" b="1" spc="6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pour</a:t>
            </a:r>
            <a:r>
              <a:rPr sz="1300" b="1" spc="6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leur</a:t>
            </a:r>
            <a:r>
              <a:rPr sz="1300" b="1" spc="6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spc="-10" dirty="0">
                <a:solidFill>
                  <a:srgbClr val="0A5293"/>
                </a:solidFill>
                <a:latin typeface="Georgia"/>
                <a:cs typeface="Georgia"/>
              </a:rPr>
              <a:t>engagement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et</a:t>
            </a:r>
            <a:r>
              <a:rPr sz="1300" b="1" spc="229" dirty="0">
                <a:solidFill>
                  <a:srgbClr val="0A5293"/>
                </a:solidFill>
                <a:latin typeface="Georgia"/>
                <a:cs typeface="Georgia"/>
              </a:rPr>
              <a:t> 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le</a:t>
            </a:r>
            <a:r>
              <a:rPr sz="1300" b="1" spc="235" dirty="0">
                <a:solidFill>
                  <a:srgbClr val="0A5293"/>
                </a:solidFill>
                <a:latin typeface="Georgia"/>
                <a:cs typeface="Georgia"/>
              </a:rPr>
              <a:t> 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temps</a:t>
            </a:r>
            <a:r>
              <a:rPr sz="1300" b="1" spc="235" dirty="0">
                <a:solidFill>
                  <a:srgbClr val="0A5293"/>
                </a:solidFill>
                <a:latin typeface="Georgia"/>
                <a:cs typeface="Georgia"/>
              </a:rPr>
              <a:t>   </a:t>
            </a:r>
            <a:r>
              <a:rPr sz="1300" b="1" spc="-10" dirty="0">
                <a:solidFill>
                  <a:srgbClr val="0A5293"/>
                </a:solidFill>
                <a:latin typeface="Georgia"/>
                <a:cs typeface="Georgia"/>
              </a:rPr>
              <a:t>généreusement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investi.</a:t>
            </a:r>
            <a:r>
              <a:rPr sz="1300" b="1" spc="135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Votre</a:t>
            </a:r>
            <a:r>
              <a:rPr sz="1300" b="1" spc="130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contribution</a:t>
            </a:r>
            <a:r>
              <a:rPr sz="1300" b="1" spc="145" dirty="0">
                <a:solidFill>
                  <a:srgbClr val="0A5293"/>
                </a:solidFill>
                <a:latin typeface="Georgia"/>
                <a:cs typeface="Georgia"/>
              </a:rPr>
              <a:t>  </a:t>
            </a:r>
            <a:r>
              <a:rPr sz="1300" b="1" spc="-25" dirty="0">
                <a:solidFill>
                  <a:srgbClr val="0A5293"/>
                </a:solidFill>
                <a:latin typeface="Georgia"/>
                <a:cs typeface="Georgia"/>
              </a:rPr>
              <a:t>est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essentielle</a:t>
            </a:r>
            <a:r>
              <a:rPr sz="1300" b="1" spc="29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au</a:t>
            </a:r>
            <a:r>
              <a:rPr sz="1300" b="1" spc="30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succès</a:t>
            </a:r>
            <a:r>
              <a:rPr sz="1300" b="1" spc="29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de</a:t>
            </a:r>
            <a:r>
              <a:rPr sz="1300" b="1" spc="28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la</a:t>
            </a:r>
            <a:r>
              <a:rPr sz="1300" b="1" spc="28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spc="-20" dirty="0">
                <a:solidFill>
                  <a:srgbClr val="0A5293"/>
                </a:solidFill>
                <a:latin typeface="Georgia"/>
                <a:cs typeface="Georgia"/>
              </a:rPr>
              <a:t>Fête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nationale</a:t>
            </a:r>
            <a:r>
              <a:rPr sz="1300" b="1" spc="-1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à</a:t>
            </a:r>
            <a:r>
              <a:rPr sz="1300" b="1" spc="-10" dirty="0">
                <a:solidFill>
                  <a:srgbClr val="0A5293"/>
                </a:solidFill>
                <a:latin typeface="Georgia"/>
                <a:cs typeface="Georgia"/>
              </a:rPr>
              <a:t> Sainte-</a:t>
            </a:r>
            <a:r>
              <a:rPr sz="1300" b="1" dirty="0">
                <a:solidFill>
                  <a:srgbClr val="0A5293"/>
                </a:solidFill>
                <a:latin typeface="Georgia"/>
                <a:cs typeface="Georgia"/>
              </a:rPr>
              <a:t>Élisabeth</a:t>
            </a:r>
            <a:r>
              <a:rPr sz="1300" b="1" spc="-5" dirty="0">
                <a:solidFill>
                  <a:srgbClr val="0A5293"/>
                </a:solidFill>
                <a:latin typeface="Georgia"/>
                <a:cs typeface="Georgia"/>
              </a:rPr>
              <a:t> </a:t>
            </a:r>
            <a:r>
              <a:rPr sz="1300" b="1" spc="-50" dirty="0">
                <a:solidFill>
                  <a:srgbClr val="0A5293"/>
                </a:solidFill>
                <a:latin typeface="Georgia"/>
                <a:cs typeface="Georgia"/>
              </a:rPr>
              <a:t>!</a:t>
            </a:r>
            <a:endParaRPr sz="1300">
              <a:latin typeface="Georgia"/>
              <a:cs typeface="Georg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274063" y="2555747"/>
            <a:ext cx="6159500" cy="4439920"/>
            <a:chOff x="1274063" y="2555747"/>
            <a:chExt cx="6159500" cy="4439920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063" y="5952744"/>
              <a:ext cx="1347216" cy="1042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4544" y="4684776"/>
              <a:ext cx="2282951" cy="156667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099303" y="4668011"/>
              <a:ext cx="2315210" cy="1600200"/>
            </a:xfrm>
            <a:custGeom>
              <a:avLst/>
              <a:gdLst/>
              <a:ahLst/>
              <a:cxnLst/>
              <a:rect l="l" t="t" r="r" b="b"/>
              <a:pathLst>
                <a:path w="2315209" h="1600200">
                  <a:moveTo>
                    <a:pt x="0" y="1600200"/>
                  </a:moveTo>
                  <a:lnTo>
                    <a:pt x="0" y="0"/>
                  </a:lnTo>
                  <a:lnTo>
                    <a:pt x="2314956" y="0"/>
                  </a:lnTo>
                  <a:lnTo>
                    <a:pt x="2314956" y="1600200"/>
                  </a:lnTo>
                  <a:lnTo>
                    <a:pt x="0" y="1600200"/>
                  </a:lnTo>
                  <a:close/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8040" y="3627119"/>
              <a:ext cx="1520951" cy="205435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52800" y="3610355"/>
              <a:ext cx="1553210" cy="2086610"/>
            </a:xfrm>
            <a:custGeom>
              <a:avLst/>
              <a:gdLst/>
              <a:ahLst/>
              <a:cxnLst/>
              <a:rect l="l" t="t" r="r" b="b"/>
              <a:pathLst>
                <a:path w="1553210" h="2086610">
                  <a:moveTo>
                    <a:pt x="0" y="0"/>
                  </a:moveTo>
                  <a:lnTo>
                    <a:pt x="1552955" y="0"/>
                  </a:lnTo>
                  <a:lnTo>
                    <a:pt x="1552955" y="2086356"/>
                  </a:lnTo>
                  <a:lnTo>
                    <a:pt x="0" y="208635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53812" y="2563367"/>
              <a:ext cx="1932939" cy="1882139"/>
            </a:xfrm>
            <a:custGeom>
              <a:avLst/>
              <a:gdLst/>
              <a:ahLst/>
              <a:cxnLst/>
              <a:rect l="l" t="t" r="r" b="b"/>
              <a:pathLst>
                <a:path w="1932940" h="1882139">
                  <a:moveTo>
                    <a:pt x="966216" y="1882139"/>
                  </a:moveTo>
                  <a:lnTo>
                    <a:pt x="918011" y="1880986"/>
                  </a:lnTo>
                  <a:lnTo>
                    <a:pt x="870416" y="1877560"/>
                  </a:lnTo>
                  <a:lnTo>
                    <a:pt x="823486" y="1871917"/>
                  </a:lnTo>
                  <a:lnTo>
                    <a:pt x="777277" y="1864111"/>
                  </a:lnTo>
                  <a:lnTo>
                    <a:pt x="731844" y="1854195"/>
                  </a:lnTo>
                  <a:lnTo>
                    <a:pt x="687242" y="1842225"/>
                  </a:lnTo>
                  <a:lnTo>
                    <a:pt x="643528" y="1828254"/>
                  </a:lnTo>
                  <a:lnTo>
                    <a:pt x="600755" y="1812336"/>
                  </a:lnTo>
                  <a:lnTo>
                    <a:pt x="558981" y="1794526"/>
                  </a:lnTo>
                  <a:lnTo>
                    <a:pt x="518260" y="1774878"/>
                  </a:lnTo>
                  <a:lnTo>
                    <a:pt x="478648" y="1753446"/>
                  </a:lnTo>
                  <a:lnTo>
                    <a:pt x="440201" y="1730285"/>
                  </a:lnTo>
                  <a:lnTo>
                    <a:pt x="402973" y="1705447"/>
                  </a:lnTo>
                  <a:lnTo>
                    <a:pt x="367020" y="1678989"/>
                  </a:lnTo>
                  <a:lnTo>
                    <a:pt x="332399" y="1650963"/>
                  </a:lnTo>
                  <a:lnTo>
                    <a:pt x="299163" y="1621425"/>
                  </a:lnTo>
                  <a:lnTo>
                    <a:pt x="267369" y="1590427"/>
                  </a:lnTo>
                  <a:lnTo>
                    <a:pt x="237073" y="1558026"/>
                  </a:lnTo>
                  <a:lnTo>
                    <a:pt x="208328" y="1524273"/>
                  </a:lnTo>
                  <a:lnTo>
                    <a:pt x="181192" y="1489225"/>
                  </a:lnTo>
                  <a:lnTo>
                    <a:pt x="155720" y="1452935"/>
                  </a:lnTo>
                  <a:lnTo>
                    <a:pt x="131967" y="1415457"/>
                  </a:lnTo>
                  <a:lnTo>
                    <a:pt x="109988" y="1376845"/>
                  </a:lnTo>
                  <a:lnTo>
                    <a:pt x="89839" y="1337154"/>
                  </a:lnTo>
                  <a:lnTo>
                    <a:pt x="71575" y="1296438"/>
                  </a:lnTo>
                  <a:lnTo>
                    <a:pt x="55253" y="1254751"/>
                  </a:lnTo>
                  <a:lnTo>
                    <a:pt x="40927" y="1212147"/>
                  </a:lnTo>
                  <a:lnTo>
                    <a:pt x="28652" y="1168681"/>
                  </a:lnTo>
                  <a:lnTo>
                    <a:pt x="18485" y="1124406"/>
                  </a:lnTo>
                  <a:lnTo>
                    <a:pt x="10481" y="1079377"/>
                  </a:lnTo>
                  <a:lnTo>
                    <a:pt x="4695" y="1033648"/>
                  </a:lnTo>
                  <a:lnTo>
                    <a:pt x="1183" y="987274"/>
                  </a:lnTo>
                  <a:lnTo>
                    <a:pt x="0" y="940308"/>
                  </a:lnTo>
                  <a:lnTo>
                    <a:pt x="1183" y="893345"/>
                  </a:lnTo>
                  <a:lnTo>
                    <a:pt x="4695" y="846983"/>
                  </a:lnTo>
                  <a:lnTo>
                    <a:pt x="10481" y="801273"/>
                  </a:lnTo>
                  <a:lnTo>
                    <a:pt x="18485" y="756270"/>
                  </a:lnTo>
                  <a:lnTo>
                    <a:pt x="28652" y="712028"/>
                  </a:lnTo>
                  <a:lnTo>
                    <a:pt x="40927" y="668600"/>
                  </a:lnTo>
                  <a:lnTo>
                    <a:pt x="55253" y="626040"/>
                  </a:lnTo>
                  <a:lnTo>
                    <a:pt x="71575" y="584402"/>
                  </a:lnTo>
                  <a:lnTo>
                    <a:pt x="89839" y="543739"/>
                  </a:lnTo>
                  <a:lnTo>
                    <a:pt x="109988" y="504105"/>
                  </a:lnTo>
                  <a:lnTo>
                    <a:pt x="131967" y="465553"/>
                  </a:lnTo>
                  <a:lnTo>
                    <a:pt x="155720" y="428138"/>
                  </a:lnTo>
                  <a:lnTo>
                    <a:pt x="181192" y="391913"/>
                  </a:lnTo>
                  <a:lnTo>
                    <a:pt x="208328" y="356932"/>
                  </a:lnTo>
                  <a:lnTo>
                    <a:pt x="237073" y="323248"/>
                  </a:lnTo>
                  <a:lnTo>
                    <a:pt x="267369" y="290915"/>
                  </a:lnTo>
                  <a:lnTo>
                    <a:pt x="299163" y="259987"/>
                  </a:lnTo>
                  <a:lnTo>
                    <a:pt x="332399" y="230517"/>
                  </a:lnTo>
                  <a:lnTo>
                    <a:pt x="367020" y="202560"/>
                  </a:lnTo>
                  <a:lnTo>
                    <a:pt x="402973" y="176168"/>
                  </a:lnTo>
                  <a:lnTo>
                    <a:pt x="440201" y="151396"/>
                  </a:lnTo>
                  <a:lnTo>
                    <a:pt x="478648" y="128298"/>
                  </a:lnTo>
                  <a:lnTo>
                    <a:pt x="518260" y="106926"/>
                  </a:lnTo>
                  <a:lnTo>
                    <a:pt x="558981" y="87335"/>
                  </a:lnTo>
                  <a:lnTo>
                    <a:pt x="600755" y="69578"/>
                  </a:lnTo>
                  <a:lnTo>
                    <a:pt x="643528" y="53709"/>
                  </a:lnTo>
                  <a:lnTo>
                    <a:pt x="687242" y="39782"/>
                  </a:lnTo>
                  <a:lnTo>
                    <a:pt x="731844" y="27850"/>
                  </a:lnTo>
                  <a:lnTo>
                    <a:pt x="777277" y="17967"/>
                  </a:lnTo>
                  <a:lnTo>
                    <a:pt x="823486" y="10187"/>
                  </a:lnTo>
                  <a:lnTo>
                    <a:pt x="870416" y="4563"/>
                  </a:lnTo>
                  <a:lnTo>
                    <a:pt x="918011" y="1149"/>
                  </a:lnTo>
                  <a:lnTo>
                    <a:pt x="966216" y="0"/>
                  </a:lnTo>
                  <a:lnTo>
                    <a:pt x="1014420" y="1149"/>
                  </a:lnTo>
                  <a:lnTo>
                    <a:pt x="1062015" y="4563"/>
                  </a:lnTo>
                  <a:lnTo>
                    <a:pt x="1108945" y="10187"/>
                  </a:lnTo>
                  <a:lnTo>
                    <a:pt x="1155154" y="17967"/>
                  </a:lnTo>
                  <a:lnTo>
                    <a:pt x="1200587" y="27850"/>
                  </a:lnTo>
                  <a:lnTo>
                    <a:pt x="1245189" y="39782"/>
                  </a:lnTo>
                  <a:lnTo>
                    <a:pt x="1288903" y="53709"/>
                  </a:lnTo>
                  <a:lnTo>
                    <a:pt x="1331676" y="69578"/>
                  </a:lnTo>
                  <a:lnTo>
                    <a:pt x="1373450" y="87335"/>
                  </a:lnTo>
                  <a:lnTo>
                    <a:pt x="1414171" y="106926"/>
                  </a:lnTo>
                  <a:lnTo>
                    <a:pt x="1453783" y="128298"/>
                  </a:lnTo>
                  <a:lnTo>
                    <a:pt x="1492230" y="151396"/>
                  </a:lnTo>
                  <a:lnTo>
                    <a:pt x="1529458" y="176168"/>
                  </a:lnTo>
                  <a:lnTo>
                    <a:pt x="1565411" y="202560"/>
                  </a:lnTo>
                  <a:lnTo>
                    <a:pt x="1600032" y="230517"/>
                  </a:lnTo>
                  <a:lnTo>
                    <a:pt x="1633268" y="259987"/>
                  </a:lnTo>
                  <a:lnTo>
                    <a:pt x="1665062" y="290915"/>
                  </a:lnTo>
                  <a:lnTo>
                    <a:pt x="1695359" y="323248"/>
                  </a:lnTo>
                  <a:lnTo>
                    <a:pt x="1724103" y="356932"/>
                  </a:lnTo>
                  <a:lnTo>
                    <a:pt x="1751239" y="391913"/>
                  </a:lnTo>
                  <a:lnTo>
                    <a:pt x="1776711" y="428138"/>
                  </a:lnTo>
                  <a:lnTo>
                    <a:pt x="1800464" y="465553"/>
                  </a:lnTo>
                  <a:lnTo>
                    <a:pt x="1822443" y="504105"/>
                  </a:lnTo>
                  <a:lnTo>
                    <a:pt x="1842592" y="543739"/>
                  </a:lnTo>
                  <a:lnTo>
                    <a:pt x="1860856" y="584402"/>
                  </a:lnTo>
                  <a:lnTo>
                    <a:pt x="1877178" y="626040"/>
                  </a:lnTo>
                  <a:lnTo>
                    <a:pt x="1891505" y="668600"/>
                  </a:lnTo>
                  <a:lnTo>
                    <a:pt x="1903779" y="712028"/>
                  </a:lnTo>
                  <a:lnTo>
                    <a:pt x="1913946" y="756270"/>
                  </a:lnTo>
                  <a:lnTo>
                    <a:pt x="1921950" y="801273"/>
                  </a:lnTo>
                  <a:lnTo>
                    <a:pt x="1927736" y="846983"/>
                  </a:lnTo>
                  <a:lnTo>
                    <a:pt x="1931248" y="893345"/>
                  </a:lnTo>
                  <a:lnTo>
                    <a:pt x="1932432" y="940308"/>
                  </a:lnTo>
                  <a:lnTo>
                    <a:pt x="1931248" y="987274"/>
                  </a:lnTo>
                  <a:lnTo>
                    <a:pt x="1927736" y="1033648"/>
                  </a:lnTo>
                  <a:lnTo>
                    <a:pt x="1921950" y="1079377"/>
                  </a:lnTo>
                  <a:lnTo>
                    <a:pt x="1913946" y="1124406"/>
                  </a:lnTo>
                  <a:lnTo>
                    <a:pt x="1903779" y="1168681"/>
                  </a:lnTo>
                  <a:lnTo>
                    <a:pt x="1891505" y="1212147"/>
                  </a:lnTo>
                  <a:lnTo>
                    <a:pt x="1877178" y="1254751"/>
                  </a:lnTo>
                  <a:lnTo>
                    <a:pt x="1860856" y="1296438"/>
                  </a:lnTo>
                  <a:lnTo>
                    <a:pt x="1842592" y="1337154"/>
                  </a:lnTo>
                  <a:lnTo>
                    <a:pt x="1822443" y="1376845"/>
                  </a:lnTo>
                  <a:lnTo>
                    <a:pt x="1800464" y="1415457"/>
                  </a:lnTo>
                  <a:lnTo>
                    <a:pt x="1776711" y="1452935"/>
                  </a:lnTo>
                  <a:lnTo>
                    <a:pt x="1751239" y="1489225"/>
                  </a:lnTo>
                  <a:lnTo>
                    <a:pt x="1724103" y="1524273"/>
                  </a:lnTo>
                  <a:lnTo>
                    <a:pt x="1695359" y="1558026"/>
                  </a:lnTo>
                  <a:lnTo>
                    <a:pt x="1665062" y="1590427"/>
                  </a:lnTo>
                  <a:lnTo>
                    <a:pt x="1633268" y="1621425"/>
                  </a:lnTo>
                  <a:lnTo>
                    <a:pt x="1600032" y="1650963"/>
                  </a:lnTo>
                  <a:lnTo>
                    <a:pt x="1565411" y="1678989"/>
                  </a:lnTo>
                  <a:lnTo>
                    <a:pt x="1529458" y="1705447"/>
                  </a:lnTo>
                  <a:lnTo>
                    <a:pt x="1492230" y="1730285"/>
                  </a:lnTo>
                  <a:lnTo>
                    <a:pt x="1453783" y="1753446"/>
                  </a:lnTo>
                  <a:lnTo>
                    <a:pt x="1414171" y="1774878"/>
                  </a:lnTo>
                  <a:lnTo>
                    <a:pt x="1373450" y="1794526"/>
                  </a:lnTo>
                  <a:lnTo>
                    <a:pt x="1331676" y="1812336"/>
                  </a:lnTo>
                  <a:lnTo>
                    <a:pt x="1288903" y="1828254"/>
                  </a:lnTo>
                  <a:lnTo>
                    <a:pt x="1245189" y="1842225"/>
                  </a:lnTo>
                  <a:lnTo>
                    <a:pt x="1200587" y="1854195"/>
                  </a:lnTo>
                  <a:lnTo>
                    <a:pt x="1155154" y="1864111"/>
                  </a:lnTo>
                  <a:lnTo>
                    <a:pt x="1108945" y="1871917"/>
                  </a:lnTo>
                  <a:lnTo>
                    <a:pt x="1062015" y="1877560"/>
                  </a:lnTo>
                  <a:lnTo>
                    <a:pt x="1014420" y="1880986"/>
                  </a:lnTo>
                  <a:lnTo>
                    <a:pt x="966216" y="1882139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53812" y="2563367"/>
              <a:ext cx="1932939" cy="1882139"/>
            </a:xfrm>
            <a:custGeom>
              <a:avLst/>
              <a:gdLst/>
              <a:ahLst/>
              <a:cxnLst/>
              <a:rect l="l" t="t" r="r" b="b"/>
              <a:pathLst>
                <a:path w="1932940" h="1882139">
                  <a:moveTo>
                    <a:pt x="0" y="940308"/>
                  </a:moveTo>
                  <a:lnTo>
                    <a:pt x="1183" y="893345"/>
                  </a:lnTo>
                  <a:lnTo>
                    <a:pt x="4695" y="846983"/>
                  </a:lnTo>
                  <a:lnTo>
                    <a:pt x="10481" y="801273"/>
                  </a:lnTo>
                  <a:lnTo>
                    <a:pt x="18485" y="756270"/>
                  </a:lnTo>
                  <a:lnTo>
                    <a:pt x="28652" y="712028"/>
                  </a:lnTo>
                  <a:lnTo>
                    <a:pt x="40927" y="668600"/>
                  </a:lnTo>
                  <a:lnTo>
                    <a:pt x="55253" y="626040"/>
                  </a:lnTo>
                  <a:lnTo>
                    <a:pt x="71575" y="584402"/>
                  </a:lnTo>
                  <a:lnTo>
                    <a:pt x="89839" y="543739"/>
                  </a:lnTo>
                  <a:lnTo>
                    <a:pt x="109988" y="504105"/>
                  </a:lnTo>
                  <a:lnTo>
                    <a:pt x="131967" y="465553"/>
                  </a:lnTo>
                  <a:lnTo>
                    <a:pt x="155720" y="428138"/>
                  </a:lnTo>
                  <a:lnTo>
                    <a:pt x="181192" y="391913"/>
                  </a:lnTo>
                  <a:lnTo>
                    <a:pt x="208328" y="356932"/>
                  </a:lnTo>
                  <a:lnTo>
                    <a:pt x="237073" y="323248"/>
                  </a:lnTo>
                  <a:lnTo>
                    <a:pt x="267369" y="290915"/>
                  </a:lnTo>
                  <a:lnTo>
                    <a:pt x="299163" y="259987"/>
                  </a:lnTo>
                  <a:lnTo>
                    <a:pt x="332399" y="230517"/>
                  </a:lnTo>
                  <a:lnTo>
                    <a:pt x="367020" y="202560"/>
                  </a:lnTo>
                  <a:lnTo>
                    <a:pt x="402973" y="176168"/>
                  </a:lnTo>
                  <a:lnTo>
                    <a:pt x="440201" y="151396"/>
                  </a:lnTo>
                  <a:lnTo>
                    <a:pt x="478648" y="128298"/>
                  </a:lnTo>
                  <a:lnTo>
                    <a:pt x="518260" y="106926"/>
                  </a:lnTo>
                  <a:lnTo>
                    <a:pt x="558981" y="87335"/>
                  </a:lnTo>
                  <a:lnTo>
                    <a:pt x="600755" y="69578"/>
                  </a:lnTo>
                  <a:lnTo>
                    <a:pt x="643528" y="53709"/>
                  </a:lnTo>
                  <a:lnTo>
                    <a:pt x="687242" y="39782"/>
                  </a:lnTo>
                  <a:lnTo>
                    <a:pt x="731844" y="27850"/>
                  </a:lnTo>
                  <a:lnTo>
                    <a:pt x="777277" y="17967"/>
                  </a:lnTo>
                  <a:lnTo>
                    <a:pt x="823486" y="10187"/>
                  </a:lnTo>
                  <a:lnTo>
                    <a:pt x="870416" y="4563"/>
                  </a:lnTo>
                  <a:lnTo>
                    <a:pt x="918011" y="1149"/>
                  </a:lnTo>
                  <a:lnTo>
                    <a:pt x="966216" y="0"/>
                  </a:lnTo>
                  <a:lnTo>
                    <a:pt x="1014420" y="1149"/>
                  </a:lnTo>
                  <a:lnTo>
                    <a:pt x="1062015" y="4563"/>
                  </a:lnTo>
                  <a:lnTo>
                    <a:pt x="1108945" y="10187"/>
                  </a:lnTo>
                  <a:lnTo>
                    <a:pt x="1155154" y="17967"/>
                  </a:lnTo>
                  <a:lnTo>
                    <a:pt x="1200587" y="27850"/>
                  </a:lnTo>
                  <a:lnTo>
                    <a:pt x="1245189" y="39782"/>
                  </a:lnTo>
                  <a:lnTo>
                    <a:pt x="1288903" y="53709"/>
                  </a:lnTo>
                  <a:lnTo>
                    <a:pt x="1331676" y="69578"/>
                  </a:lnTo>
                  <a:lnTo>
                    <a:pt x="1373450" y="87335"/>
                  </a:lnTo>
                  <a:lnTo>
                    <a:pt x="1414171" y="106926"/>
                  </a:lnTo>
                  <a:lnTo>
                    <a:pt x="1453783" y="128298"/>
                  </a:lnTo>
                  <a:lnTo>
                    <a:pt x="1492230" y="151396"/>
                  </a:lnTo>
                  <a:lnTo>
                    <a:pt x="1529458" y="176168"/>
                  </a:lnTo>
                  <a:lnTo>
                    <a:pt x="1565411" y="202560"/>
                  </a:lnTo>
                  <a:lnTo>
                    <a:pt x="1600032" y="230517"/>
                  </a:lnTo>
                  <a:lnTo>
                    <a:pt x="1633268" y="259987"/>
                  </a:lnTo>
                  <a:lnTo>
                    <a:pt x="1665062" y="290915"/>
                  </a:lnTo>
                  <a:lnTo>
                    <a:pt x="1695359" y="323248"/>
                  </a:lnTo>
                  <a:lnTo>
                    <a:pt x="1724103" y="356932"/>
                  </a:lnTo>
                  <a:lnTo>
                    <a:pt x="1751239" y="391913"/>
                  </a:lnTo>
                  <a:lnTo>
                    <a:pt x="1776711" y="428138"/>
                  </a:lnTo>
                  <a:lnTo>
                    <a:pt x="1800464" y="465553"/>
                  </a:lnTo>
                  <a:lnTo>
                    <a:pt x="1822443" y="504105"/>
                  </a:lnTo>
                  <a:lnTo>
                    <a:pt x="1842592" y="543739"/>
                  </a:lnTo>
                  <a:lnTo>
                    <a:pt x="1860856" y="584402"/>
                  </a:lnTo>
                  <a:lnTo>
                    <a:pt x="1877178" y="626040"/>
                  </a:lnTo>
                  <a:lnTo>
                    <a:pt x="1891505" y="668600"/>
                  </a:lnTo>
                  <a:lnTo>
                    <a:pt x="1903779" y="712028"/>
                  </a:lnTo>
                  <a:lnTo>
                    <a:pt x="1913946" y="756270"/>
                  </a:lnTo>
                  <a:lnTo>
                    <a:pt x="1921950" y="801273"/>
                  </a:lnTo>
                  <a:lnTo>
                    <a:pt x="1927736" y="846983"/>
                  </a:lnTo>
                  <a:lnTo>
                    <a:pt x="1931248" y="893345"/>
                  </a:lnTo>
                  <a:lnTo>
                    <a:pt x="1932432" y="940308"/>
                  </a:lnTo>
                  <a:lnTo>
                    <a:pt x="1931248" y="987274"/>
                  </a:lnTo>
                  <a:lnTo>
                    <a:pt x="1927736" y="1033648"/>
                  </a:lnTo>
                  <a:lnTo>
                    <a:pt x="1921950" y="1079377"/>
                  </a:lnTo>
                  <a:lnTo>
                    <a:pt x="1913946" y="1124406"/>
                  </a:lnTo>
                  <a:lnTo>
                    <a:pt x="1903779" y="1168681"/>
                  </a:lnTo>
                  <a:lnTo>
                    <a:pt x="1891505" y="1212147"/>
                  </a:lnTo>
                  <a:lnTo>
                    <a:pt x="1877178" y="1254751"/>
                  </a:lnTo>
                  <a:lnTo>
                    <a:pt x="1860856" y="1296438"/>
                  </a:lnTo>
                  <a:lnTo>
                    <a:pt x="1842592" y="1337154"/>
                  </a:lnTo>
                  <a:lnTo>
                    <a:pt x="1822443" y="1376845"/>
                  </a:lnTo>
                  <a:lnTo>
                    <a:pt x="1800464" y="1415457"/>
                  </a:lnTo>
                  <a:lnTo>
                    <a:pt x="1776711" y="1452935"/>
                  </a:lnTo>
                  <a:lnTo>
                    <a:pt x="1751239" y="1489225"/>
                  </a:lnTo>
                  <a:lnTo>
                    <a:pt x="1724103" y="1524273"/>
                  </a:lnTo>
                  <a:lnTo>
                    <a:pt x="1695359" y="1558026"/>
                  </a:lnTo>
                  <a:lnTo>
                    <a:pt x="1665062" y="1590427"/>
                  </a:lnTo>
                  <a:lnTo>
                    <a:pt x="1633268" y="1621425"/>
                  </a:lnTo>
                  <a:lnTo>
                    <a:pt x="1600032" y="1650963"/>
                  </a:lnTo>
                  <a:lnTo>
                    <a:pt x="1565411" y="1678989"/>
                  </a:lnTo>
                  <a:lnTo>
                    <a:pt x="1529458" y="1705447"/>
                  </a:lnTo>
                  <a:lnTo>
                    <a:pt x="1492230" y="1730285"/>
                  </a:lnTo>
                  <a:lnTo>
                    <a:pt x="1453783" y="1753446"/>
                  </a:lnTo>
                  <a:lnTo>
                    <a:pt x="1414171" y="1774878"/>
                  </a:lnTo>
                  <a:lnTo>
                    <a:pt x="1373450" y="1794526"/>
                  </a:lnTo>
                  <a:lnTo>
                    <a:pt x="1331676" y="1812336"/>
                  </a:lnTo>
                  <a:lnTo>
                    <a:pt x="1288903" y="1828254"/>
                  </a:lnTo>
                  <a:lnTo>
                    <a:pt x="1245189" y="1842225"/>
                  </a:lnTo>
                  <a:lnTo>
                    <a:pt x="1200587" y="1854195"/>
                  </a:lnTo>
                  <a:lnTo>
                    <a:pt x="1155154" y="1864111"/>
                  </a:lnTo>
                  <a:lnTo>
                    <a:pt x="1108945" y="1871917"/>
                  </a:lnTo>
                  <a:lnTo>
                    <a:pt x="1062015" y="1877560"/>
                  </a:lnTo>
                  <a:lnTo>
                    <a:pt x="1014420" y="1880986"/>
                  </a:lnTo>
                  <a:lnTo>
                    <a:pt x="966216" y="1882139"/>
                  </a:lnTo>
                  <a:lnTo>
                    <a:pt x="918011" y="1880986"/>
                  </a:lnTo>
                  <a:lnTo>
                    <a:pt x="870416" y="1877560"/>
                  </a:lnTo>
                  <a:lnTo>
                    <a:pt x="823486" y="1871917"/>
                  </a:lnTo>
                  <a:lnTo>
                    <a:pt x="777277" y="1864111"/>
                  </a:lnTo>
                  <a:lnTo>
                    <a:pt x="731844" y="1854195"/>
                  </a:lnTo>
                  <a:lnTo>
                    <a:pt x="687242" y="1842225"/>
                  </a:lnTo>
                  <a:lnTo>
                    <a:pt x="643528" y="1828254"/>
                  </a:lnTo>
                  <a:lnTo>
                    <a:pt x="600755" y="1812336"/>
                  </a:lnTo>
                  <a:lnTo>
                    <a:pt x="558981" y="1794526"/>
                  </a:lnTo>
                  <a:lnTo>
                    <a:pt x="518260" y="1774878"/>
                  </a:lnTo>
                  <a:lnTo>
                    <a:pt x="478648" y="1753446"/>
                  </a:lnTo>
                  <a:lnTo>
                    <a:pt x="440201" y="1730285"/>
                  </a:lnTo>
                  <a:lnTo>
                    <a:pt x="402973" y="1705447"/>
                  </a:lnTo>
                  <a:lnTo>
                    <a:pt x="367020" y="1678989"/>
                  </a:lnTo>
                  <a:lnTo>
                    <a:pt x="332399" y="1650963"/>
                  </a:lnTo>
                  <a:lnTo>
                    <a:pt x="299163" y="1621425"/>
                  </a:lnTo>
                  <a:lnTo>
                    <a:pt x="267369" y="1590427"/>
                  </a:lnTo>
                  <a:lnTo>
                    <a:pt x="237073" y="1558026"/>
                  </a:lnTo>
                  <a:lnTo>
                    <a:pt x="208328" y="1524273"/>
                  </a:lnTo>
                  <a:lnTo>
                    <a:pt x="181192" y="1489225"/>
                  </a:lnTo>
                  <a:lnTo>
                    <a:pt x="155720" y="1452935"/>
                  </a:lnTo>
                  <a:lnTo>
                    <a:pt x="131967" y="1415457"/>
                  </a:lnTo>
                  <a:lnTo>
                    <a:pt x="109988" y="1376845"/>
                  </a:lnTo>
                  <a:lnTo>
                    <a:pt x="89839" y="1337154"/>
                  </a:lnTo>
                  <a:lnTo>
                    <a:pt x="71575" y="1296438"/>
                  </a:lnTo>
                  <a:lnTo>
                    <a:pt x="55253" y="1254751"/>
                  </a:lnTo>
                  <a:lnTo>
                    <a:pt x="40927" y="1212147"/>
                  </a:lnTo>
                  <a:lnTo>
                    <a:pt x="28652" y="1168681"/>
                  </a:lnTo>
                  <a:lnTo>
                    <a:pt x="18485" y="1124406"/>
                  </a:lnTo>
                  <a:lnTo>
                    <a:pt x="10481" y="1079377"/>
                  </a:lnTo>
                  <a:lnTo>
                    <a:pt x="4695" y="1033648"/>
                  </a:lnTo>
                  <a:lnTo>
                    <a:pt x="1183" y="987274"/>
                  </a:lnTo>
                  <a:lnTo>
                    <a:pt x="0" y="940308"/>
                  </a:lnTo>
                </a:path>
              </a:pathLst>
            </a:custGeom>
            <a:ln w="15240">
              <a:solidFill>
                <a:srgbClr val="4249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680964" y="2823945"/>
            <a:ext cx="1210310" cy="1261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cap="small" spc="95" dirty="0">
                <a:solidFill>
                  <a:srgbClr val="FFFFFF"/>
                </a:solidFill>
                <a:latin typeface="Calibri"/>
                <a:cs typeface="Calibri"/>
              </a:rPr>
              <a:t>Fête</a:t>
            </a:r>
            <a:endParaRPr sz="2000">
              <a:latin typeface="Calibri"/>
              <a:cs typeface="Calibri"/>
            </a:endParaRPr>
          </a:p>
          <a:p>
            <a:pPr marL="12700" marR="5080" indent="-635" algn="ctr">
              <a:lnSpc>
                <a:spcPct val="101499"/>
              </a:lnSpc>
            </a:pPr>
            <a:r>
              <a:rPr sz="2000" b="1" cap="small" spc="100" dirty="0">
                <a:solidFill>
                  <a:srgbClr val="FFFFFF"/>
                </a:solidFill>
                <a:latin typeface="Calibri"/>
                <a:cs typeface="Calibri"/>
              </a:rPr>
              <a:t>Nationale </a:t>
            </a:r>
            <a:r>
              <a:rPr sz="2000" b="1" cap="small" spc="65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2000" b="1" cap="small" spc="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cap="small" spc="65" dirty="0">
                <a:solidFill>
                  <a:srgbClr val="FFFFFF"/>
                </a:solidFill>
                <a:latin typeface="Calibri"/>
                <a:cs typeface="Calibri"/>
              </a:rPr>
              <a:t>Québec</a:t>
            </a:r>
            <a:endParaRPr sz="2000">
              <a:latin typeface="Calibri"/>
              <a:cs typeface="Calibri"/>
            </a:endParaRPr>
          </a:p>
          <a:p>
            <a:pPr marL="15240" algn="ctr">
              <a:lnSpc>
                <a:spcPct val="100000"/>
              </a:lnSpc>
              <a:spcBef>
                <a:spcPts val="6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24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JUIN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279642" y="6162294"/>
            <a:ext cx="1344295" cy="365760"/>
            <a:chOff x="6279642" y="6162294"/>
            <a:chExt cx="1344295" cy="365760"/>
          </a:xfrm>
        </p:grpSpPr>
        <p:sp>
          <p:nvSpPr>
            <p:cNvPr id="30" name="object 30"/>
            <p:cNvSpPr/>
            <p:nvPr/>
          </p:nvSpPr>
          <p:spPr>
            <a:xfrm>
              <a:off x="6298692" y="6181344"/>
              <a:ext cx="1306195" cy="327660"/>
            </a:xfrm>
            <a:custGeom>
              <a:avLst/>
              <a:gdLst/>
              <a:ahLst/>
              <a:cxnLst/>
              <a:rect l="l" t="t" r="r" b="b"/>
              <a:pathLst>
                <a:path w="1306195" h="327659">
                  <a:moveTo>
                    <a:pt x="1306067" y="327659"/>
                  </a:moveTo>
                  <a:lnTo>
                    <a:pt x="0" y="327659"/>
                  </a:lnTo>
                  <a:lnTo>
                    <a:pt x="0" y="0"/>
                  </a:lnTo>
                  <a:lnTo>
                    <a:pt x="1306067" y="0"/>
                  </a:lnTo>
                  <a:lnTo>
                    <a:pt x="1306067" y="3276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98692" y="6181344"/>
              <a:ext cx="1306195" cy="327660"/>
            </a:xfrm>
            <a:custGeom>
              <a:avLst/>
              <a:gdLst/>
              <a:ahLst/>
              <a:cxnLst/>
              <a:rect l="l" t="t" r="r" b="b"/>
              <a:pathLst>
                <a:path w="1306195" h="327659">
                  <a:moveTo>
                    <a:pt x="0" y="0"/>
                  </a:moveTo>
                  <a:lnTo>
                    <a:pt x="1306067" y="0"/>
                  </a:lnTo>
                  <a:lnTo>
                    <a:pt x="1306067" y="327659"/>
                  </a:lnTo>
                  <a:lnTo>
                    <a:pt x="0" y="32765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395720" y="6222322"/>
            <a:ext cx="1071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petits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Jean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48055" y="2382011"/>
            <a:ext cx="1653539" cy="1851660"/>
            <a:chOff x="448055" y="2382011"/>
            <a:chExt cx="1653539" cy="1851660"/>
          </a:xfrm>
        </p:grpSpPr>
        <p:sp>
          <p:nvSpPr>
            <p:cNvPr id="34" name="object 34"/>
            <p:cNvSpPr/>
            <p:nvPr/>
          </p:nvSpPr>
          <p:spPr>
            <a:xfrm>
              <a:off x="455675" y="2389631"/>
              <a:ext cx="1638300" cy="1836420"/>
            </a:xfrm>
            <a:custGeom>
              <a:avLst/>
              <a:gdLst/>
              <a:ahLst/>
              <a:cxnLst/>
              <a:rect l="l" t="t" r="r" b="b"/>
              <a:pathLst>
                <a:path w="1638300" h="1836420">
                  <a:moveTo>
                    <a:pt x="1365504" y="1836420"/>
                  </a:moveTo>
                  <a:lnTo>
                    <a:pt x="272795" y="1836420"/>
                  </a:lnTo>
                  <a:lnTo>
                    <a:pt x="223703" y="1831979"/>
                  </a:lnTo>
                  <a:lnTo>
                    <a:pt x="177521" y="1819185"/>
                  </a:lnTo>
                  <a:lnTo>
                    <a:pt x="135015" y="1798828"/>
                  </a:lnTo>
                  <a:lnTo>
                    <a:pt x="96948" y="1771697"/>
                  </a:lnTo>
                  <a:lnTo>
                    <a:pt x="64087" y="1738582"/>
                  </a:lnTo>
                  <a:lnTo>
                    <a:pt x="37196" y="1700275"/>
                  </a:lnTo>
                  <a:lnTo>
                    <a:pt x="17042" y="1657566"/>
                  </a:lnTo>
                  <a:lnTo>
                    <a:pt x="4388" y="1611244"/>
                  </a:lnTo>
                  <a:lnTo>
                    <a:pt x="0" y="1562100"/>
                  </a:lnTo>
                  <a:lnTo>
                    <a:pt x="0" y="272795"/>
                  </a:lnTo>
                  <a:lnTo>
                    <a:pt x="4388" y="223703"/>
                  </a:lnTo>
                  <a:lnTo>
                    <a:pt x="17042" y="177521"/>
                  </a:lnTo>
                  <a:lnTo>
                    <a:pt x="37196" y="135015"/>
                  </a:lnTo>
                  <a:lnTo>
                    <a:pt x="64087" y="96948"/>
                  </a:lnTo>
                  <a:lnTo>
                    <a:pt x="96948" y="64087"/>
                  </a:lnTo>
                  <a:lnTo>
                    <a:pt x="135015" y="37196"/>
                  </a:lnTo>
                  <a:lnTo>
                    <a:pt x="177521" y="17042"/>
                  </a:lnTo>
                  <a:lnTo>
                    <a:pt x="223703" y="4388"/>
                  </a:lnTo>
                  <a:lnTo>
                    <a:pt x="272795" y="0"/>
                  </a:lnTo>
                  <a:lnTo>
                    <a:pt x="1365504" y="0"/>
                  </a:lnTo>
                  <a:lnTo>
                    <a:pt x="1414596" y="4388"/>
                  </a:lnTo>
                  <a:lnTo>
                    <a:pt x="1460778" y="17042"/>
                  </a:lnTo>
                  <a:lnTo>
                    <a:pt x="1503284" y="37196"/>
                  </a:lnTo>
                  <a:lnTo>
                    <a:pt x="1541351" y="64087"/>
                  </a:lnTo>
                  <a:lnTo>
                    <a:pt x="1574212" y="96948"/>
                  </a:lnTo>
                  <a:lnTo>
                    <a:pt x="1601103" y="135015"/>
                  </a:lnTo>
                  <a:lnTo>
                    <a:pt x="1621257" y="177521"/>
                  </a:lnTo>
                  <a:lnTo>
                    <a:pt x="1633911" y="223703"/>
                  </a:lnTo>
                  <a:lnTo>
                    <a:pt x="1638300" y="272795"/>
                  </a:lnTo>
                  <a:lnTo>
                    <a:pt x="1638300" y="1562100"/>
                  </a:lnTo>
                  <a:lnTo>
                    <a:pt x="1633911" y="1611244"/>
                  </a:lnTo>
                  <a:lnTo>
                    <a:pt x="1621257" y="1657566"/>
                  </a:lnTo>
                  <a:lnTo>
                    <a:pt x="1601103" y="1700275"/>
                  </a:lnTo>
                  <a:lnTo>
                    <a:pt x="1574212" y="1738582"/>
                  </a:lnTo>
                  <a:lnTo>
                    <a:pt x="1541351" y="1771697"/>
                  </a:lnTo>
                  <a:lnTo>
                    <a:pt x="1503284" y="1798828"/>
                  </a:lnTo>
                  <a:lnTo>
                    <a:pt x="1460778" y="1819185"/>
                  </a:lnTo>
                  <a:lnTo>
                    <a:pt x="1414596" y="1831979"/>
                  </a:lnTo>
                  <a:lnTo>
                    <a:pt x="1365504" y="183642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675" y="2389631"/>
              <a:ext cx="1638300" cy="1836420"/>
            </a:xfrm>
            <a:custGeom>
              <a:avLst/>
              <a:gdLst/>
              <a:ahLst/>
              <a:cxnLst/>
              <a:rect l="l" t="t" r="r" b="b"/>
              <a:pathLst>
                <a:path w="1638300" h="1836420">
                  <a:moveTo>
                    <a:pt x="0" y="272795"/>
                  </a:moveTo>
                  <a:lnTo>
                    <a:pt x="4388" y="223703"/>
                  </a:lnTo>
                  <a:lnTo>
                    <a:pt x="17042" y="177521"/>
                  </a:lnTo>
                  <a:lnTo>
                    <a:pt x="37196" y="135015"/>
                  </a:lnTo>
                  <a:lnTo>
                    <a:pt x="64087" y="96948"/>
                  </a:lnTo>
                  <a:lnTo>
                    <a:pt x="96948" y="64087"/>
                  </a:lnTo>
                  <a:lnTo>
                    <a:pt x="135015" y="37196"/>
                  </a:lnTo>
                  <a:lnTo>
                    <a:pt x="177521" y="17042"/>
                  </a:lnTo>
                  <a:lnTo>
                    <a:pt x="223703" y="4388"/>
                  </a:lnTo>
                  <a:lnTo>
                    <a:pt x="272795" y="0"/>
                  </a:lnTo>
                  <a:lnTo>
                    <a:pt x="1365504" y="0"/>
                  </a:lnTo>
                  <a:lnTo>
                    <a:pt x="1414596" y="4388"/>
                  </a:lnTo>
                  <a:lnTo>
                    <a:pt x="1460778" y="17042"/>
                  </a:lnTo>
                  <a:lnTo>
                    <a:pt x="1503284" y="37196"/>
                  </a:lnTo>
                  <a:lnTo>
                    <a:pt x="1541351" y="64087"/>
                  </a:lnTo>
                  <a:lnTo>
                    <a:pt x="1574212" y="96948"/>
                  </a:lnTo>
                  <a:lnTo>
                    <a:pt x="1601103" y="135015"/>
                  </a:lnTo>
                  <a:lnTo>
                    <a:pt x="1621257" y="177521"/>
                  </a:lnTo>
                  <a:lnTo>
                    <a:pt x="1633911" y="223703"/>
                  </a:lnTo>
                  <a:lnTo>
                    <a:pt x="1638300" y="272795"/>
                  </a:lnTo>
                  <a:lnTo>
                    <a:pt x="1638300" y="1562100"/>
                  </a:lnTo>
                  <a:lnTo>
                    <a:pt x="1633911" y="1611244"/>
                  </a:lnTo>
                  <a:lnTo>
                    <a:pt x="1621257" y="1657566"/>
                  </a:lnTo>
                  <a:lnTo>
                    <a:pt x="1601103" y="1700275"/>
                  </a:lnTo>
                  <a:lnTo>
                    <a:pt x="1574212" y="1738582"/>
                  </a:lnTo>
                  <a:lnTo>
                    <a:pt x="1541351" y="1771697"/>
                  </a:lnTo>
                  <a:lnTo>
                    <a:pt x="1503284" y="1798828"/>
                  </a:lnTo>
                  <a:lnTo>
                    <a:pt x="1460778" y="1819185"/>
                  </a:lnTo>
                  <a:lnTo>
                    <a:pt x="1414596" y="1831979"/>
                  </a:lnTo>
                  <a:lnTo>
                    <a:pt x="1365504" y="1836420"/>
                  </a:lnTo>
                  <a:lnTo>
                    <a:pt x="272795" y="1836420"/>
                  </a:lnTo>
                  <a:lnTo>
                    <a:pt x="223703" y="1831979"/>
                  </a:lnTo>
                  <a:lnTo>
                    <a:pt x="177521" y="1819185"/>
                  </a:lnTo>
                  <a:lnTo>
                    <a:pt x="135015" y="1798828"/>
                  </a:lnTo>
                  <a:lnTo>
                    <a:pt x="96948" y="1771697"/>
                  </a:lnTo>
                  <a:lnTo>
                    <a:pt x="64087" y="1738582"/>
                  </a:lnTo>
                  <a:lnTo>
                    <a:pt x="37196" y="1700275"/>
                  </a:lnTo>
                  <a:lnTo>
                    <a:pt x="17042" y="1657566"/>
                  </a:lnTo>
                  <a:lnTo>
                    <a:pt x="4388" y="1611244"/>
                  </a:lnTo>
                  <a:lnTo>
                    <a:pt x="0" y="1562100"/>
                  </a:lnTo>
                  <a:lnTo>
                    <a:pt x="0" y="272795"/>
                  </a:lnTo>
                  <a:close/>
                </a:path>
              </a:pathLst>
            </a:custGeom>
            <a:ln w="15240">
              <a:solidFill>
                <a:srgbClr val="4249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06627" y="2464281"/>
            <a:ext cx="1148715" cy="157289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0485" marR="65405" indent="635" algn="ctr">
              <a:lnSpc>
                <a:spcPct val="102000"/>
              </a:lnSpc>
              <a:spcBef>
                <a:spcPts val="50"/>
              </a:spcBef>
            </a:pPr>
            <a:r>
              <a:rPr sz="2000" b="1" cap="small" spc="-10" dirty="0">
                <a:solidFill>
                  <a:srgbClr val="FFFFFF"/>
                </a:solidFill>
                <a:latin typeface="Calibri"/>
                <a:cs typeface="Calibri"/>
              </a:rPr>
              <a:t>Bureau </a:t>
            </a:r>
            <a:r>
              <a:rPr sz="2000" b="1" cap="small" spc="-55" dirty="0">
                <a:solidFill>
                  <a:srgbClr val="FFFFFF"/>
                </a:solidFill>
                <a:latin typeface="Calibri"/>
                <a:cs typeface="Calibri"/>
              </a:rPr>
              <a:t>Municipal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FERMÉ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MERCREDI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24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JUIN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49580" y="4437888"/>
            <a:ext cx="2644140" cy="1167765"/>
            <a:chOff x="449580" y="4437888"/>
            <a:chExt cx="2644140" cy="1167765"/>
          </a:xfrm>
        </p:grpSpPr>
        <p:sp>
          <p:nvSpPr>
            <p:cNvPr id="38" name="object 38"/>
            <p:cNvSpPr/>
            <p:nvPr/>
          </p:nvSpPr>
          <p:spPr>
            <a:xfrm>
              <a:off x="457200" y="4445508"/>
              <a:ext cx="2628900" cy="1152525"/>
            </a:xfrm>
            <a:custGeom>
              <a:avLst/>
              <a:gdLst/>
              <a:ahLst/>
              <a:cxnLst/>
              <a:rect l="l" t="t" r="r" b="b"/>
              <a:pathLst>
                <a:path w="2628900" h="1152525">
                  <a:moveTo>
                    <a:pt x="2436875" y="1152144"/>
                  </a:moveTo>
                  <a:lnTo>
                    <a:pt x="193548" y="1152144"/>
                  </a:lnTo>
                  <a:lnTo>
                    <a:pt x="149236" y="1147105"/>
                  </a:lnTo>
                  <a:lnTo>
                    <a:pt x="108523" y="1132736"/>
                  </a:lnTo>
                  <a:lnTo>
                    <a:pt x="72583" y="1110156"/>
                  </a:lnTo>
                  <a:lnTo>
                    <a:pt x="42587" y="1080484"/>
                  </a:lnTo>
                  <a:lnTo>
                    <a:pt x="19709" y="1044841"/>
                  </a:lnTo>
                  <a:lnTo>
                    <a:pt x="5122" y="1004347"/>
                  </a:lnTo>
                  <a:lnTo>
                    <a:pt x="0" y="960119"/>
                  </a:lnTo>
                  <a:lnTo>
                    <a:pt x="0" y="192024"/>
                  </a:lnTo>
                  <a:lnTo>
                    <a:pt x="5122" y="147796"/>
                  </a:lnTo>
                  <a:lnTo>
                    <a:pt x="19709" y="107302"/>
                  </a:lnTo>
                  <a:lnTo>
                    <a:pt x="42587" y="71659"/>
                  </a:lnTo>
                  <a:lnTo>
                    <a:pt x="72583" y="41987"/>
                  </a:lnTo>
                  <a:lnTo>
                    <a:pt x="108523" y="19407"/>
                  </a:lnTo>
                  <a:lnTo>
                    <a:pt x="149236" y="5038"/>
                  </a:lnTo>
                  <a:lnTo>
                    <a:pt x="193548" y="0"/>
                  </a:lnTo>
                  <a:lnTo>
                    <a:pt x="2436875" y="0"/>
                  </a:lnTo>
                  <a:lnTo>
                    <a:pt x="2481103" y="5038"/>
                  </a:lnTo>
                  <a:lnTo>
                    <a:pt x="2521597" y="19407"/>
                  </a:lnTo>
                  <a:lnTo>
                    <a:pt x="2557240" y="41987"/>
                  </a:lnTo>
                  <a:lnTo>
                    <a:pt x="2586912" y="71659"/>
                  </a:lnTo>
                  <a:lnTo>
                    <a:pt x="2609492" y="107302"/>
                  </a:lnTo>
                  <a:lnTo>
                    <a:pt x="2623861" y="147796"/>
                  </a:lnTo>
                  <a:lnTo>
                    <a:pt x="2628900" y="192024"/>
                  </a:lnTo>
                  <a:lnTo>
                    <a:pt x="2628900" y="960119"/>
                  </a:lnTo>
                  <a:lnTo>
                    <a:pt x="2623861" y="1004347"/>
                  </a:lnTo>
                  <a:lnTo>
                    <a:pt x="2609492" y="1044841"/>
                  </a:lnTo>
                  <a:lnTo>
                    <a:pt x="2586912" y="1080484"/>
                  </a:lnTo>
                  <a:lnTo>
                    <a:pt x="2557240" y="1110156"/>
                  </a:lnTo>
                  <a:lnTo>
                    <a:pt x="2521597" y="1132736"/>
                  </a:lnTo>
                  <a:lnTo>
                    <a:pt x="2481103" y="1147105"/>
                  </a:lnTo>
                  <a:lnTo>
                    <a:pt x="2436875" y="1152144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57200" y="4445508"/>
              <a:ext cx="2628900" cy="1152525"/>
            </a:xfrm>
            <a:custGeom>
              <a:avLst/>
              <a:gdLst/>
              <a:ahLst/>
              <a:cxnLst/>
              <a:rect l="l" t="t" r="r" b="b"/>
              <a:pathLst>
                <a:path w="2628900" h="1152525">
                  <a:moveTo>
                    <a:pt x="0" y="192024"/>
                  </a:moveTo>
                  <a:lnTo>
                    <a:pt x="5122" y="147796"/>
                  </a:lnTo>
                  <a:lnTo>
                    <a:pt x="19709" y="107302"/>
                  </a:lnTo>
                  <a:lnTo>
                    <a:pt x="42587" y="71659"/>
                  </a:lnTo>
                  <a:lnTo>
                    <a:pt x="72583" y="41987"/>
                  </a:lnTo>
                  <a:lnTo>
                    <a:pt x="108523" y="19407"/>
                  </a:lnTo>
                  <a:lnTo>
                    <a:pt x="149236" y="5038"/>
                  </a:lnTo>
                  <a:lnTo>
                    <a:pt x="193548" y="0"/>
                  </a:lnTo>
                  <a:lnTo>
                    <a:pt x="2436875" y="0"/>
                  </a:lnTo>
                  <a:lnTo>
                    <a:pt x="2481103" y="5038"/>
                  </a:lnTo>
                  <a:lnTo>
                    <a:pt x="2521597" y="19407"/>
                  </a:lnTo>
                  <a:lnTo>
                    <a:pt x="2557240" y="41987"/>
                  </a:lnTo>
                  <a:lnTo>
                    <a:pt x="2586912" y="71659"/>
                  </a:lnTo>
                  <a:lnTo>
                    <a:pt x="2609492" y="107302"/>
                  </a:lnTo>
                  <a:lnTo>
                    <a:pt x="2623861" y="147796"/>
                  </a:lnTo>
                  <a:lnTo>
                    <a:pt x="2628900" y="192024"/>
                  </a:lnTo>
                  <a:lnTo>
                    <a:pt x="2628900" y="960119"/>
                  </a:lnTo>
                  <a:lnTo>
                    <a:pt x="2623861" y="1004347"/>
                  </a:lnTo>
                  <a:lnTo>
                    <a:pt x="2609492" y="1044841"/>
                  </a:lnTo>
                  <a:lnTo>
                    <a:pt x="2586912" y="1080484"/>
                  </a:lnTo>
                  <a:lnTo>
                    <a:pt x="2557240" y="1110156"/>
                  </a:lnTo>
                  <a:lnTo>
                    <a:pt x="2521597" y="1132736"/>
                  </a:lnTo>
                  <a:lnTo>
                    <a:pt x="2481103" y="1147105"/>
                  </a:lnTo>
                  <a:lnTo>
                    <a:pt x="2436875" y="1152144"/>
                  </a:lnTo>
                  <a:lnTo>
                    <a:pt x="193548" y="1152144"/>
                  </a:lnTo>
                  <a:lnTo>
                    <a:pt x="149236" y="1147105"/>
                  </a:lnTo>
                  <a:lnTo>
                    <a:pt x="108523" y="1132736"/>
                  </a:lnTo>
                  <a:lnTo>
                    <a:pt x="72583" y="1110156"/>
                  </a:lnTo>
                  <a:lnTo>
                    <a:pt x="42587" y="1080484"/>
                  </a:lnTo>
                  <a:lnTo>
                    <a:pt x="19709" y="1044841"/>
                  </a:lnTo>
                  <a:lnTo>
                    <a:pt x="5122" y="1004347"/>
                  </a:lnTo>
                  <a:lnTo>
                    <a:pt x="0" y="960119"/>
                  </a:lnTo>
                  <a:lnTo>
                    <a:pt x="0" y="192024"/>
                  </a:lnTo>
                  <a:close/>
                </a:path>
              </a:pathLst>
            </a:custGeom>
            <a:ln w="15240">
              <a:solidFill>
                <a:srgbClr val="4249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729487" y="4492296"/>
            <a:ext cx="2085339" cy="9906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9"/>
              </a:spcBef>
            </a:pPr>
            <a:r>
              <a:rPr sz="1500" b="1" u="sng" cap="small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Dimanche</a:t>
            </a:r>
            <a:r>
              <a:rPr sz="1500" b="1" u="sng" cap="small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500" b="1" u="sng" cap="small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21</a:t>
            </a:r>
            <a:r>
              <a:rPr sz="1500" b="1" u="sng" cap="small" spc="-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500" b="1" u="sng" cap="small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juin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Nous</a:t>
            </a:r>
            <a:r>
              <a:rPr sz="1400" b="1" cap="small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spc="-10" dirty="0">
                <a:solidFill>
                  <a:srgbClr val="FFFFFF"/>
                </a:solidFill>
                <a:latin typeface="Calibri"/>
                <a:cs typeface="Calibri"/>
              </a:rPr>
              <a:t>souhaitons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ct val="107300"/>
              </a:lnSpc>
              <a:spcBef>
                <a:spcPts val="225"/>
              </a:spcBef>
            </a:pP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sz="1400" b="1" cap="small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chaleureuse</a:t>
            </a:r>
            <a:r>
              <a:rPr sz="1400" b="1" cap="small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fête</a:t>
            </a:r>
            <a:r>
              <a:rPr sz="1400" b="1" cap="small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400" b="1" cap="small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spc="-100" dirty="0">
                <a:solidFill>
                  <a:srgbClr val="FFFFFF"/>
                </a:solidFill>
                <a:latin typeface="Calibri"/>
                <a:cs typeface="Calibri"/>
              </a:rPr>
              <a:t>pères</a:t>
            </a: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 à</a:t>
            </a:r>
            <a:r>
              <a:rPr sz="1400" b="1" cap="small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tous</a:t>
            </a:r>
            <a:r>
              <a:rPr sz="1400" b="1" cap="small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400" b="1" cap="small" spc="-30" dirty="0">
                <a:solidFill>
                  <a:srgbClr val="FFFFFF"/>
                </a:solidFill>
                <a:latin typeface="Calibri"/>
                <a:cs typeface="Calibri"/>
              </a:rPr>
              <a:t> papas</a:t>
            </a:r>
            <a:r>
              <a:rPr sz="1400" b="1" cap="small" spc="-20" dirty="0">
                <a:solidFill>
                  <a:srgbClr val="FFFFFF"/>
                </a:solidFill>
                <a:latin typeface="Calibri"/>
                <a:cs typeface="Calibri"/>
              </a:rPr>
              <a:t> Bayollais</a:t>
            </a:r>
            <a:r>
              <a:rPr sz="1400" b="1" cap="small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cap="small" spc="-5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75023" y="8433646"/>
            <a:ext cx="3613785" cy="1330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70885" algn="l"/>
              </a:tabLst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Fête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Nationale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400" spc="-130" dirty="0">
                <a:solidFill>
                  <a:srgbClr val="FFFFFF"/>
                </a:solidFill>
                <a:latin typeface="Verdana"/>
                <a:cs typeface="Verdana"/>
              </a:rPr>
              <a:t>P.12</a:t>
            </a:r>
            <a:endParaRPr sz="1400">
              <a:latin typeface="Verdana"/>
              <a:cs typeface="Verdana"/>
            </a:endParaRPr>
          </a:p>
          <a:p>
            <a:pPr marL="525780" marR="196215" indent="-424180">
              <a:lnSpc>
                <a:spcPct val="143600"/>
              </a:lnSpc>
              <a:spcBef>
                <a:spcPts val="1015"/>
              </a:spcBef>
            </a:pPr>
            <a:r>
              <a:rPr sz="2200" dirty="0">
                <a:solidFill>
                  <a:srgbClr val="FFFFFF"/>
                </a:solidFill>
                <a:latin typeface="Impact"/>
                <a:cs typeface="Impact"/>
              </a:rPr>
              <a:t>Prochaine</a:t>
            </a:r>
            <a:r>
              <a:rPr sz="2200" spc="-5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200" dirty="0">
                <a:solidFill>
                  <a:srgbClr val="FFFFFF"/>
                </a:solidFill>
                <a:latin typeface="Impact"/>
                <a:cs typeface="Impact"/>
              </a:rPr>
              <a:t>séance</a:t>
            </a:r>
            <a:r>
              <a:rPr sz="2200" spc="-4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200" dirty="0">
                <a:solidFill>
                  <a:srgbClr val="FFFFFF"/>
                </a:solidFill>
                <a:latin typeface="Impact"/>
                <a:cs typeface="Impact"/>
              </a:rPr>
              <a:t>du</a:t>
            </a:r>
            <a:r>
              <a:rPr sz="2200" spc="-4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Impact"/>
                <a:cs typeface="Impact"/>
              </a:rPr>
              <a:t>conseil </a:t>
            </a:r>
            <a:r>
              <a:rPr sz="2200" dirty="0">
                <a:solidFill>
                  <a:srgbClr val="FFFFFF"/>
                </a:solidFill>
                <a:latin typeface="Impact"/>
                <a:cs typeface="Impact"/>
              </a:rPr>
              <a:t>Lundi</a:t>
            </a:r>
            <a:r>
              <a:rPr sz="22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200" dirty="0">
                <a:solidFill>
                  <a:srgbClr val="FFFFFF"/>
                </a:solidFill>
                <a:latin typeface="Impact"/>
                <a:cs typeface="Impact"/>
              </a:rPr>
              <a:t>13</a:t>
            </a:r>
            <a:r>
              <a:rPr sz="2200" spc="-15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200" dirty="0">
                <a:solidFill>
                  <a:srgbClr val="FFFFFF"/>
                </a:solidFill>
                <a:latin typeface="Impact"/>
                <a:cs typeface="Impact"/>
              </a:rPr>
              <a:t>juillet,</a:t>
            </a:r>
            <a:r>
              <a:rPr sz="2200" spc="-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Impact"/>
                <a:cs typeface="Impact"/>
              </a:rPr>
              <a:t>19h00</a:t>
            </a:r>
            <a:endParaRPr sz="2200">
              <a:latin typeface="Impact"/>
              <a:cs typeface="Impac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9436340"/>
            <a:ext cx="8953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38912" y="457200"/>
            <a:ext cx="6894830" cy="368935"/>
          </a:xfrm>
          <a:prstGeom prst="rect">
            <a:avLst/>
          </a:prstGeom>
          <a:solidFill>
            <a:srgbClr val="11C1D8"/>
          </a:solidFill>
        </p:spPr>
        <p:txBody>
          <a:bodyPr vert="horz" wrap="square" lIns="0" tIns="0" rIns="0" bIns="0" rtlCol="0">
            <a:spAutoFit/>
          </a:bodyPr>
          <a:lstStyle/>
          <a:p>
            <a:pPr marL="17780">
              <a:lnSpc>
                <a:spcPts val="2540"/>
              </a:lnSpc>
            </a:pPr>
            <a:r>
              <a:rPr cap="small" spc="60" dirty="0"/>
              <a:t>Les</a:t>
            </a:r>
            <a:r>
              <a:rPr cap="small" spc="220" dirty="0"/>
              <a:t> </a:t>
            </a:r>
            <a:r>
              <a:rPr cap="small" spc="80" dirty="0"/>
              <a:t>nouvelles</a:t>
            </a:r>
            <a:r>
              <a:rPr cap="small" spc="220" dirty="0"/>
              <a:t> </a:t>
            </a:r>
            <a:r>
              <a:rPr cap="small" spc="50" dirty="0"/>
              <a:t>de</a:t>
            </a:r>
            <a:r>
              <a:rPr cap="small" spc="240" dirty="0"/>
              <a:t> </a:t>
            </a:r>
            <a:r>
              <a:rPr cap="small" dirty="0"/>
              <a:t>la</a:t>
            </a:r>
            <a:r>
              <a:rPr cap="small" spc="215" dirty="0"/>
              <a:t> </a:t>
            </a:r>
            <a:r>
              <a:rPr cap="small" spc="70" dirty="0"/>
              <a:t>mairie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4500" y="906560"/>
            <a:ext cx="6880859" cy="8040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3555" algn="just">
              <a:lnSpc>
                <a:spcPct val="100000"/>
              </a:lnSpc>
              <a:spcBef>
                <a:spcPts val="95"/>
              </a:spcBef>
            </a:pPr>
            <a:r>
              <a:rPr sz="1200" b="1" i="1" dirty="0">
                <a:latin typeface="Calibri"/>
                <a:cs typeface="Calibri"/>
              </a:rPr>
              <a:t>«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C’est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à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se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parler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qu’on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se</a:t>
            </a:r>
            <a:r>
              <a:rPr sz="1200" b="1" i="1" spc="-2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comprend</a:t>
            </a:r>
            <a:r>
              <a:rPr sz="1200" b="1" i="1" spc="-20" dirty="0">
                <a:latin typeface="Calibri"/>
                <a:cs typeface="Calibri"/>
              </a:rPr>
              <a:t> </a:t>
            </a:r>
            <a:r>
              <a:rPr sz="1200" b="1" i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  <a:p>
            <a:pPr marL="1739264" algn="just">
              <a:lnSpc>
                <a:spcPct val="100000"/>
              </a:lnSpc>
              <a:spcBef>
                <a:spcPts val="845"/>
              </a:spcBef>
            </a:pPr>
            <a:r>
              <a:rPr sz="1150" spc="-105" dirty="0">
                <a:latin typeface="Arial MT"/>
                <a:cs typeface="Arial MT"/>
              </a:rPr>
              <a:t>Chères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concitoyennes,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chers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concitoyens,</a:t>
            </a:r>
            <a:endParaRPr sz="1150">
              <a:latin typeface="Arial MT"/>
              <a:cs typeface="Arial MT"/>
            </a:endParaRPr>
          </a:p>
          <a:p>
            <a:pPr marL="1739264" marR="5080" algn="just">
              <a:lnSpc>
                <a:spcPct val="91000"/>
              </a:lnSpc>
              <a:spcBef>
                <a:spcPts val="820"/>
              </a:spcBef>
            </a:pPr>
            <a:r>
              <a:rPr sz="1150" spc="-175" dirty="0">
                <a:latin typeface="Arial MT"/>
                <a:cs typeface="Arial MT"/>
              </a:rPr>
              <a:t>Le</a:t>
            </a:r>
            <a:r>
              <a:rPr sz="1150" spc="9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printemps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est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toujours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30" dirty="0">
                <a:latin typeface="Arial MT"/>
                <a:cs typeface="Arial MT"/>
              </a:rPr>
              <a:t>une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période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d’intense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activité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pour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administration.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Depuis </a:t>
            </a:r>
            <a:r>
              <a:rPr sz="1150" spc="-30" dirty="0">
                <a:latin typeface="Arial MT"/>
                <a:cs typeface="Arial MT"/>
              </a:rPr>
              <a:t>notre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dernière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mise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au </a:t>
            </a:r>
            <a:r>
              <a:rPr sz="1150" spc="-30" dirty="0">
                <a:latin typeface="Arial MT"/>
                <a:cs typeface="Arial MT"/>
              </a:rPr>
              <a:t>point,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conseil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municipal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est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resté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pleinement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engagé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dans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la </a:t>
            </a:r>
            <a:r>
              <a:rPr sz="1150" spc="-45" dirty="0">
                <a:latin typeface="Arial MT"/>
                <a:cs typeface="Arial MT"/>
              </a:rPr>
              <a:t>gestion</a:t>
            </a:r>
            <a:r>
              <a:rPr sz="1150" spc="-3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plusieurs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dossiers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cruciaux.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Je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prends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un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moment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pour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partager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avec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vous </a:t>
            </a:r>
            <a:r>
              <a:rPr sz="1150" spc="-10" dirty="0">
                <a:latin typeface="Arial MT"/>
                <a:cs typeface="Arial MT"/>
              </a:rPr>
              <a:t>l'état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d'avancement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</a:t>
            </a:r>
            <a:r>
              <a:rPr sz="1150" spc="-145" dirty="0">
                <a:latin typeface="Arial MT"/>
                <a:cs typeface="Arial MT"/>
              </a:rPr>
              <a:t>ces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enjeux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qui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touchent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notre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quotidien.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300" b="1" spc="-120" dirty="0">
                <a:latin typeface="Arial"/>
                <a:cs typeface="Arial"/>
              </a:rPr>
              <a:t>Gestion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114" dirty="0">
                <a:latin typeface="Arial"/>
                <a:cs typeface="Arial"/>
              </a:rPr>
              <a:t>de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65" dirty="0">
                <a:latin typeface="Arial"/>
                <a:cs typeface="Arial"/>
              </a:rPr>
              <a:t>l'eau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5" dirty="0">
                <a:latin typeface="Arial"/>
                <a:cs typeface="Arial"/>
              </a:rPr>
              <a:t>: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une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90" dirty="0">
                <a:latin typeface="Arial"/>
                <a:cs typeface="Arial"/>
              </a:rPr>
              <a:t>stabilisation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5" dirty="0">
                <a:latin typeface="Arial"/>
                <a:cs typeface="Arial"/>
              </a:rPr>
              <a:t>encourageante,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0" dirty="0">
                <a:latin typeface="Arial"/>
                <a:cs typeface="Arial"/>
              </a:rPr>
              <a:t>mais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la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85" dirty="0">
                <a:latin typeface="Arial"/>
                <a:cs typeface="Arial"/>
              </a:rPr>
              <a:t>vigilance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25" dirty="0">
                <a:latin typeface="Arial"/>
                <a:cs typeface="Arial"/>
              </a:rPr>
              <a:t>reste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de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mise</a:t>
            </a:r>
            <a:endParaRPr sz="1300">
              <a:latin typeface="Arial"/>
              <a:cs typeface="Arial"/>
            </a:endParaRPr>
          </a:p>
          <a:p>
            <a:pPr marL="12700" marR="6985" algn="just">
              <a:lnSpc>
                <a:spcPct val="93500"/>
              </a:lnSpc>
              <a:spcBef>
                <a:spcPts val="370"/>
              </a:spcBef>
            </a:pPr>
            <a:r>
              <a:rPr sz="1150" spc="-50" dirty="0">
                <a:latin typeface="Arial MT"/>
                <a:cs typeface="Arial MT"/>
              </a:rPr>
              <a:t>Grâce</a:t>
            </a:r>
            <a:r>
              <a:rPr sz="1150" spc="8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aux</a:t>
            </a:r>
            <a:r>
              <a:rPr sz="1150" spc="8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efforts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rigoureux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déployés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pour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localiser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8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colmater</a:t>
            </a:r>
            <a:r>
              <a:rPr sz="1150" spc="6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les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fuites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majeures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sur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réseau</a:t>
            </a:r>
            <a:r>
              <a:rPr sz="1150" spc="8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distribution,</a:t>
            </a:r>
            <a:r>
              <a:rPr sz="1150" spc="-75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nous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avons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réussi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à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stabiliser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la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situation.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160" dirty="0">
                <a:latin typeface="Arial MT"/>
                <a:cs typeface="Arial MT"/>
              </a:rPr>
              <a:t>Les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données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parlent </a:t>
            </a:r>
            <a:r>
              <a:rPr sz="1150" spc="-45" dirty="0">
                <a:latin typeface="Arial MT"/>
                <a:cs typeface="Arial MT"/>
              </a:rPr>
              <a:t>d'elles-</a:t>
            </a:r>
            <a:r>
              <a:rPr sz="1150" spc="-150" dirty="0">
                <a:latin typeface="Arial MT"/>
                <a:cs typeface="Arial MT"/>
              </a:rPr>
              <a:t>mêmes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: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consommation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nuit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est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passée</a:t>
            </a:r>
            <a:r>
              <a:rPr sz="1150" spc="-35" dirty="0">
                <a:latin typeface="Arial MT"/>
                <a:cs typeface="Arial MT"/>
              </a:rPr>
              <a:t> de </a:t>
            </a:r>
            <a:r>
              <a:rPr sz="1150" spc="-10" dirty="0">
                <a:latin typeface="Arial MT"/>
                <a:cs typeface="Arial MT"/>
              </a:rPr>
              <a:t>850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litres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5" dirty="0">
                <a:latin typeface="Arial MT"/>
                <a:cs typeface="Arial MT"/>
              </a:rPr>
              <a:t>par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minute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à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moins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2</a:t>
            </a:r>
            <a:r>
              <a:rPr sz="1150" spc="-5" dirty="0">
                <a:latin typeface="Calibri"/>
                <a:cs typeface="Calibri"/>
              </a:rPr>
              <a:t>0</a:t>
            </a:r>
            <a:r>
              <a:rPr sz="1150" spc="-5" dirty="0">
                <a:latin typeface="Arial MT"/>
                <a:cs typeface="Arial MT"/>
              </a:rPr>
              <a:t>0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litres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par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minute.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La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découverte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et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la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réparation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d’une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importante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fuite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est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excellente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nouvelle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pour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communauté.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Selon</a:t>
            </a:r>
            <a:r>
              <a:rPr sz="1150" spc="5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nos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relevés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distribution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l’eau,</a:t>
            </a:r>
            <a:r>
              <a:rPr sz="1150" spc="6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cette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fuite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existait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depuis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plus</a:t>
            </a:r>
            <a:r>
              <a:rPr sz="1150" spc="-114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15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ans.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Sa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réparation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est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salutaire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pour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communauté.</a:t>
            </a:r>
            <a:endParaRPr sz="1150">
              <a:latin typeface="Arial MT"/>
              <a:cs typeface="Arial MT"/>
            </a:endParaRPr>
          </a:p>
          <a:p>
            <a:pPr marL="12700" marR="8890" algn="just">
              <a:lnSpc>
                <a:spcPts val="1250"/>
              </a:lnSpc>
              <a:spcBef>
                <a:spcPts val="630"/>
              </a:spcBef>
            </a:pPr>
            <a:r>
              <a:rPr sz="1150" dirty="0">
                <a:latin typeface="Arial MT"/>
                <a:cs typeface="Arial MT"/>
              </a:rPr>
              <a:t>Ce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redressement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nous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donne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marge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manœuvre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nécessaire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pour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assouplir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temporairement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certaines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règles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de </a:t>
            </a:r>
            <a:r>
              <a:rPr sz="1150" spc="-45" dirty="0">
                <a:latin typeface="Arial MT"/>
                <a:cs typeface="Arial MT"/>
              </a:rPr>
              <a:t>notre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règlement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</a:t>
            </a:r>
            <a:r>
              <a:rPr sz="1150" spc="-55" dirty="0">
                <a:latin typeface="Arial MT"/>
                <a:cs typeface="Arial MT"/>
              </a:rPr>
              <a:t>contrôle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intérimaire.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Il </a:t>
            </a:r>
            <a:r>
              <a:rPr sz="1150" spc="-80" dirty="0">
                <a:latin typeface="Arial MT"/>
                <a:cs typeface="Arial MT"/>
              </a:rPr>
              <a:t>est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toutefois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important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préciser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que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 </a:t>
            </a:r>
            <a:r>
              <a:rPr sz="1150" spc="-45" dirty="0">
                <a:latin typeface="Arial MT"/>
                <a:cs typeface="Arial MT"/>
              </a:rPr>
              <a:t>moratoire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sur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développement résidentiel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demeure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en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vigueur.</a:t>
            </a:r>
            <a:endParaRPr sz="115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455"/>
              </a:spcBef>
            </a:pPr>
            <a:r>
              <a:rPr sz="1150" spc="-105" dirty="0">
                <a:latin typeface="Arial MT"/>
                <a:cs typeface="Arial MT"/>
              </a:rPr>
              <a:t>Pour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saison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estivale,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les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activités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suivantes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seront</a:t>
            </a:r>
            <a:r>
              <a:rPr sz="1150" dirty="0">
                <a:latin typeface="Arial MT"/>
                <a:cs typeface="Arial MT"/>
              </a:rPr>
              <a:t> de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nouveau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autorisées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:</a:t>
            </a:r>
            <a:endParaRPr sz="1150">
              <a:latin typeface="Arial MT"/>
              <a:cs typeface="Arial MT"/>
            </a:endParaRPr>
          </a:p>
          <a:p>
            <a:pPr marL="502284" indent="-227965" algn="just">
              <a:lnSpc>
                <a:spcPts val="1340"/>
              </a:lnSpc>
              <a:spcBef>
                <a:spcPts val="215"/>
              </a:spcBef>
              <a:buFont typeface="Wingdings"/>
              <a:buChar char=""/>
              <a:tabLst>
                <a:tab pos="502284" algn="l"/>
              </a:tabLst>
            </a:pPr>
            <a:r>
              <a:rPr sz="1150" spc="-140" dirty="0">
                <a:latin typeface="Arial MT"/>
                <a:cs typeface="Arial MT"/>
              </a:rPr>
              <a:t>Le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remplissage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des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piscines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(existantes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et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nouvelles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installations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avec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permis)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;</a:t>
            </a:r>
            <a:endParaRPr sz="1150">
              <a:latin typeface="Arial MT"/>
              <a:cs typeface="Arial MT"/>
            </a:endParaRPr>
          </a:p>
          <a:p>
            <a:pPr marL="502284" indent="-227965" algn="just">
              <a:lnSpc>
                <a:spcPts val="1340"/>
              </a:lnSpc>
              <a:buFont typeface="Wingdings"/>
              <a:buChar char=""/>
              <a:tabLst>
                <a:tab pos="502284" algn="l"/>
              </a:tabLst>
            </a:pPr>
            <a:r>
              <a:rPr sz="1150" spc="-140" dirty="0">
                <a:latin typeface="Arial MT"/>
                <a:cs typeface="Arial MT"/>
              </a:rPr>
              <a:t>Le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lavage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des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voitures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l'entretien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extérieur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des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propriétés.</a:t>
            </a:r>
            <a:endParaRPr sz="1150">
              <a:latin typeface="Arial MT"/>
              <a:cs typeface="Arial MT"/>
            </a:endParaRPr>
          </a:p>
          <a:p>
            <a:pPr marL="12700" marR="5080" algn="just">
              <a:lnSpc>
                <a:spcPts val="1250"/>
              </a:lnSpc>
              <a:spcBef>
                <a:spcPts val="835"/>
              </a:spcBef>
            </a:pPr>
            <a:r>
              <a:rPr sz="1150" spc="-80" dirty="0">
                <a:latin typeface="Arial MT"/>
                <a:cs typeface="Arial MT"/>
              </a:rPr>
              <a:t>Bien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que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demande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accrue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sur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notre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réseau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diminue,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l’eau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potable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reste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une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ressource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collective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protéger.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Nous </a:t>
            </a:r>
            <a:r>
              <a:rPr sz="1150" spc="-100" dirty="0">
                <a:latin typeface="Arial MT"/>
                <a:cs typeface="Arial MT"/>
              </a:rPr>
              <a:t>comptons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sur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-7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civisme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</a:t>
            </a:r>
            <a:r>
              <a:rPr sz="1150" spc="-110" dirty="0">
                <a:latin typeface="Arial MT"/>
                <a:cs typeface="Arial MT"/>
              </a:rPr>
              <a:t>chacun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pour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éviter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les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usages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abusifs.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Remplacer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boyau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d'arrosage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par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un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balai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pour </a:t>
            </a:r>
            <a:r>
              <a:rPr sz="1150" spc="-45" dirty="0">
                <a:latin typeface="Arial MT"/>
                <a:cs typeface="Arial MT"/>
              </a:rPr>
              <a:t>nettoyer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l'entrée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est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geste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simple,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mais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dont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l'impact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global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est</a:t>
            </a:r>
            <a:r>
              <a:rPr sz="1150" spc="-10" dirty="0">
                <a:latin typeface="Arial MT"/>
                <a:cs typeface="Arial MT"/>
              </a:rPr>
              <a:t> immense.</a:t>
            </a:r>
            <a:endParaRPr sz="1150">
              <a:latin typeface="Arial MT"/>
              <a:cs typeface="Arial MT"/>
            </a:endParaRPr>
          </a:p>
          <a:p>
            <a:pPr marL="12700" marR="6985" algn="just">
              <a:lnSpc>
                <a:spcPct val="90700"/>
              </a:lnSpc>
              <a:spcBef>
                <a:spcPts val="585"/>
              </a:spcBef>
            </a:pPr>
            <a:r>
              <a:rPr sz="1150" spc="-114" dirty="0">
                <a:latin typeface="Arial MT"/>
                <a:cs typeface="Arial MT"/>
              </a:rPr>
              <a:t>Dans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une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perspective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d’avenir,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sachez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qu’une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étude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hydrogéologique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été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menée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en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avril.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Nous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attendons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60" dirty="0">
                <a:latin typeface="Arial MT"/>
                <a:cs typeface="Arial MT"/>
              </a:rPr>
              <a:t>sous</a:t>
            </a:r>
            <a:r>
              <a:rPr sz="1150" spc="8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peu </a:t>
            </a:r>
            <a:r>
              <a:rPr sz="1150" spc="-80" dirty="0">
                <a:latin typeface="Arial MT"/>
                <a:cs typeface="Arial MT"/>
              </a:rPr>
              <a:t>les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résultats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cette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recherche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d'eau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souterraine,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qui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vise</a:t>
            </a:r>
            <a:r>
              <a:rPr sz="1150" dirty="0">
                <a:latin typeface="Arial MT"/>
                <a:cs typeface="Arial MT"/>
              </a:rPr>
              <a:t> à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évaluer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faisabilité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</a:t>
            </a:r>
            <a:r>
              <a:rPr sz="1150" spc="-60" dirty="0">
                <a:latin typeface="Arial MT"/>
                <a:cs typeface="Arial MT"/>
              </a:rPr>
              <a:t>s'approvisionner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en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profondeur, </a:t>
            </a:r>
            <a:r>
              <a:rPr sz="1150" spc="-90" dirty="0">
                <a:latin typeface="Arial MT"/>
                <a:cs typeface="Arial MT"/>
              </a:rPr>
              <a:t>nous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protégeant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ainsi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des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variations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climatiques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surface.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Aucun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investissement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n’est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envisagé.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Cette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étude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nous </a:t>
            </a:r>
            <a:r>
              <a:rPr sz="1150" spc="-40" dirty="0">
                <a:latin typeface="Arial MT"/>
                <a:cs typeface="Arial MT"/>
              </a:rPr>
              <a:t>permettra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d’avoir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plan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200" dirty="0">
                <a:latin typeface="Arial MT"/>
                <a:cs typeface="Arial MT"/>
              </a:rPr>
              <a:t>B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en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cas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besoin.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300" b="1" spc="-105" dirty="0">
                <a:latin typeface="Arial"/>
                <a:cs typeface="Arial"/>
              </a:rPr>
              <a:t>Moderniser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45" dirty="0">
                <a:latin typeface="Arial"/>
                <a:cs typeface="Arial"/>
              </a:rPr>
              <a:t>nos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10" dirty="0">
                <a:latin typeface="Arial"/>
                <a:cs typeface="Arial"/>
              </a:rPr>
              <a:t>infrastructures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75" dirty="0">
                <a:latin typeface="Arial"/>
                <a:cs typeface="Arial"/>
              </a:rPr>
              <a:t>avant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14" dirty="0">
                <a:latin typeface="Arial"/>
                <a:cs typeface="Arial"/>
              </a:rPr>
              <a:t>de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75" dirty="0">
                <a:latin typeface="Arial"/>
                <a:cs typeface="Arial"/>
              </a:rPr>
              <a:t>planifier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l'avenir</a:t>
            </a:r>
            <a:endParaRPr sz="1300">
              <a:latin typeface="Arial"/>
              <a:cs typeface="Arial"/>
            </a:endParaRPr>
          </a:p>
          <a:p>
            <a:pPr marL="12700" marR="6985" algn="just">
              <a:lnSpc>
                <a:spcPct val="90800"/>
              </a:lnSpc>
              <a:spcBef>
                <a:spcPts val="409"/>
              </a:spcBef>
            </a:pPr>
            <a:r>
              <a:rPr sz="1150" spc="-110" dirty="0">
                <a:latin typeface="Arial MT"/>
                <a:cs typeface="Arial MT"/>
              </a:rPr>
              <a:t>Toujours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dans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l'optique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d'un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développement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responsable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et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204" dirty="0">
                <a:latin typeface="Arial MT"/>
                <a:cs typeface="Arial MT"/>
              </a:rPr>
              <a:t>se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conformer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engagement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lors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de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l’adoption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du </a:t>
            </a:r>
            <a:r>
              <a:rPr sz="1150" spc="-60" dirty="0">
                <a:latin typeface="Arial MT"/>
                <a:cs typeface="Arial MT"/>
              </a:rPr>
              <a:t>règlement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contrôle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intérimaire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(moratoire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sur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les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nouvelles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constructions),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municipalité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lancera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70" dirty="0">
                <a:latin typeface="Arial MT"/>
                <a:cs typeface="Arial MT"/>
              </a:rPr>
              <a:t>sous</a:t>
            </a:r>
            <a:r>
              <a:rPr sz="1150" spc="9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peu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70" dirty="0">
                <a:latin typeface="Arial MT"/>
                <a:cs typeface="Arial MT"/>
              </a:rPr>
              <a:t>un</a:t>
            </a:r>
            <a:r>
              <a:rPr sz="1150" spc="9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appel </a:t>
            </a:r>
            <a:r>
              <a:rPr sz="1150" spc="-25" dirty="0">
                <a:latin typeface="Arial MT"/>
                <a:cs typeface="Arial MT"/>
              </a:rPr>
              <a:t>d'offres</a:t>
            </a:r>
            <a:r>
              <a:rPr sz="1150" spc="-6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pour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des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services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professionnels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pour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évaluer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capacité</a:t>
            </a:r>
            <a:r>
              <a:rPr sz="1150" dirty="0">
                <a:latin typeface="Arial MT"/>
                <a:cs typeface="Arial MT"/>
              </a:rPr>
              <a:t> et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l'état</a:t>
            </a:r>
            <a:r>
              <a:rPr sz="1150" dirty="0">
                <a:latin typeface="Arial MT"/>
                <a:cs typeface="Arial MT"/>
              </a:rPr>
              <a:t> de </a:t>
            </a:r>
            <a:r>
              <a:rPr sz="1150" spc="-150" dirty="0">
                <a:latin typeface="Arial MT"/>
                <a:cs typeface="Arial MT"/>
              </a:rPr>
              <a:t>nos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bassins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d'épuration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des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eaux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usées. </a:t>
            </a:r>
            <a:r>
              <a:rPr sz="1150" spc="-25" dirty="0">
                <a:latin typeface="Arial MT"/>
                <a:cs typeface="Arial MT"/>
              </a:rPr>
              <a:t>Notre</a:t>
            </a:r>
            <a:r>
              <a:rPr sz="1150" spc="-6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position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est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claire</a:t>
            </a:r>
            <a:r>
              <a:rPr sz="1150" dirty="0">
                <a:latin typeface="Arial MT"/>
                <a:cs typeface="Arial MT"/>
              </a:rPr>
              <a:t> :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avant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d'envisager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relance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nouveaux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projets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construction,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nous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devons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valider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hors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8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tout</a:t>
            </a:r>
            <a:r>
              <a:rPr sz="1150" spc="-3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doute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que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60" dirty="0">
                <a:latin typeface="Arial MT"/>
                <a:cs typeface="Arial MT"/>
              </a:rPr>
              <a:t>nos</a:t>
            </a:r>
            <a:r>
              <a:rPr sz="1150" spc="8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réseaux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(eau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potable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traitement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des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eaux)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possèdent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capacité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requise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pour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soutenir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cette </a:t>
            </a:r>
            <a:r>
              <a:rPr sz="1150" spc="-95" dirty="0">
                <a:latin typeface="Arial MT"/>
                <a:cs typeface="Arial MT"/>
              </a:rPr>
              <a:t>croissance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du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noyau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villageois.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300" b="1" spc="-105" dirty="0">
                <a:latin typeface="Arial"/>
                <a:cs typeface="Arial"/>
              </a:rPr>
              <a:t>Réorganisation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de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la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25" dirty="0">
                <a:latin typeface="Arial"/>
                <a:cs typeface="Arial"/>
              </a:rPr>
              <a:t>sécurité</a:t>
            </a:r>
            <a:r>
              <a:rPr sz="1300" b="1" dirty="0">
                <a:latin typeface="Arial"/>
                <a:cs typeface="Arial"/>
              </a:rPr>
              <a:t> </a:t>
            </a:r>
            <a:r>
              <a:rPr sz="1300" b="1" spc="-105" dirty="0">
                <a:latin typeface="Arial"/>
                <a:cs typeface="Arial"/>
              </a:rPr>
              <a:t>incendie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5" dirty="0">
                <a:latin typeface="Arial"/>
                <a:cs typeface="Arial"/>
              </a:rPr>
              <a:t>: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un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00" dirty="0">
                <a:latin typeface="Arial"/>
                <a:cs typeface="Arial"/>
              </a:rPr>
              <a:t>enjeu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90" dirty="0">
                <a:latin typeface="Arial"/>
                <a:cs typeface="Arial"/>
              </a:rPr>
              <a:t>régional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150" dirty="0">
                <a:latin typeface="Arial"/>
                <a:cs typeface="Arial"/>
              </a:rPr>
              <a:t>sous</a:t>
            </a:r>
            <a:r>
              <a:rPr sz="1300" b="1" spc="-10" dirty="0">
                <a:latin typeface="Arial"/>
                <a:cs typeface="Arial"/>
              </a:rPr>
              <a:t> surveillance</a:t>
            </a:r>
            <a:endParaRPr sz="1300">
              <a:latin typeface="Arial"/>
              <a:cs typeface="Arial"/>
            </a:endParaRPr>
          </a:p>
          <a:p>
            <a:pPr marL="12700" marR="8890" algn="just">
              <a:lnSpc>
                <a:spcPts val="1250"/>
              </a:lnSpc>
              <a:spcBef>
                <a:spcPts val="445"/>
              </a:spcBef>
            </a:pPr>
            <a:r>
              <a:rPr sz="1150" spc="-155" dirty="0">
                <a:latin typeface="Arial MT"/>
                <a:cs typeface="Arial MT"/>
              </a:rPr>
              <a:t>La</a:t>
            </a:r>
            <a:r>
              <a:rPr sz="1150" spc="70" dirty="0">
                <a:latin typeface="Arial MT"/>
                <a:cs typeface="Arial MT"/>
              </a:rPr>
              <a:t> </a:t>
            </a:r>
            <a:r>
              <a:rPr sz="1150" spc="-204" dirty="0">
                <a:latin typeface="Arial MT"/>
                <a:cs typeface="Arial MT"/>
              </a:rPr>
              <a:t>MRC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adopté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une</a:t>
            </a:r>
            <a:r>
              <a:rPr sz="1150" spc="6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restructuration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des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services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d'urgence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visant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une</a:t>
            </a:r>
            <a:r>
              <a:rPr sz="1150" spc="6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plus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grande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synergie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des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équipes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l’échelle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du </a:t>
            </a:r>
            <a:r>
              <a:rPr sz="1150" spc="-20" dirty="0">
                <a:latin typeface="Arial MT"/>
                <a:cs typeface="Arial MT"/>
              </a:rPr>
              <a:t>territoire.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Ce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plan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prévoit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fermeture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infrastructures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Sainte-Élisabeth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Saint-</a:t>
            </a:r>
            <a:r>
              <a:rPr sz="1150" spc="-50" dirty="0">
                <a:latin typeface="Arial MT"/>
                <a:cs typeface="Arial MT"/>
              </a:rPr>
              <a:t>Cuthbert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au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profit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d’une </a:t>
            </a:r>
            <a:r>
              <a:rPr sz="1150" spc="-60" dirty="0">
                <a:latin typeface="Arial MT"/>
                <a:cs typeface="Arial MT"/>
              </a:rPr>
              <a:t>centralisation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des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opérations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caserne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Saint-</a:t>
            </a:r>
            <a:r>
              <a:rPr sz="1150" spc="-10" dirty="0">
                <a:latin typeface="Arial MT"/>
                <a:cs typeface="Arial MT"/>
              </a:rPr>
              <a:t>Norbert.</a:t>
            </a:r>
            <a:endParaRPr sz="1150">
              <a:latin typeface="Arial MT"/>
              <a:cs typeface="Arial MT"/>
            </a:endParaRPr>
          </a:p>
          <a:p>
            <a:pPr marL="12700" marR="9525" algn="just">
              <a:lnSpc>
                <a:spcPts val="1250"/>
              </a:lnSpc>
              <a:spcBef>
                <a:spcPts val="605"/>
              </a:spcBef>
            </a:pPr>
            <a:r>
              <a:rPr sz="1150" spc="-75" dirty="0">
                <a:latin typeface="Arial MT"/>
                <a:cs typeface="Arial MT"/>
              </a:rPr>
              <a:t>Selon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les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projections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MRC,</a:t>
            </a:r>
            <a:r>
              <a:rPr sz="1150" spc="5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ce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modèle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permettrait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préserver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l'efficacité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des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interventions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actuelles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et,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dans </a:t>
            </a:r>
            <a:r>
              <a:rPr sz="1150" spc="-70" dirty="0">
                <a:latin typeface="Arial MT"/>
                <a:cs typeface="Arial MT"/>
              </a:rPr>
              <a:t>certains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cas,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d’optimiser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les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temps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réponse.</a:t>
            </a:r>
            <a:endParaRPr sz="1150">
              <a:latin typeface="Arial MT"/>
              <a:cs typeface="Arial MT"/>
            </a:endParaRPr>
          </a:p>
          <a:p>
            <a:pPr marL="12700" marR="7620" algn="just">
              <a:lnSpc>
                <a:spcPct val="94800"/>
              </a:lnSpc>
              <a:spcBef>
                <a:spcPts val="515"/>
              </a:spcBef>
            </a:pPr>
            <a:r>
              <a:rPr sz="1150" spc="-85" dirty="0">
                <a:latin typeface="Arial MT"/>
                <a:cs typeface="Arial MT"/>
              </a:rPr>
              <a:t>Concernant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question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légitime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des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coûts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d'assurance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habitation,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les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données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actuelles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indiquent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qu'aucun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changement </a:t>
            </a:r>
            <a:r>
              <a:rPr sz="1150" spc="-65" dirty="0">
                <a:latin typeface="Arial MT"/>
                <a:cs typeface="Arial MT"/>
              </a:rPr>
              <a:t>majeur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n'est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-5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prévoir.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Rappelons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que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notre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système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actuel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repose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déjà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sur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déploiement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pompiers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sur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appel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et </a:t>
            </a:r>
            <a:r>
              <a:rPr sz="1150" spc="-120" dirty="0">
                <a:latin typeface="Arial MT"/>
                <a:cs typeface="Arial MT"/>
              </a:rPr>
              <a:t>sur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une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entraide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intermunicipale,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plutôt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que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sur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une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dirty="0">
                <a:latin typeface="Calibri"/>
                <a:cs typeface="Calibri"/>
              </a:rPr>
              <a:t>garde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-80" dirty="0">
                <a:latin typeface="Arial MT"/>
                <a:cs typeface="Arial MT"/>
              </a:rPr>
              <a:t>permanente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en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caserne.</a:t>
            </a:r>
            <a:endParaRPr sz="115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3400" y="931163"/>
            <a:ext cx="1545590" cy="1297940"/>
            <a:chOff x="533400" y="931163"/>
            <a:chExt cx="1545590" cy="12979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743" y="1014983"/>
              <a:ext cx="1371600" cy="11277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3400" y="931176"/>
              <a:ext cx="1545590" cy="1297940"/>
            </a:xfrm>
            <a:custGeom>
              <a:avLst/>
              <a:gdLst/>
              <a:ahLst/>
              <a:cxnLst/>
              <a:rect l="l" t="t" r="r" b="b"/>
              <a:pathLst>
                <a:path w="1545589" h="1297939">
                  <a:moveTo>
                    <a:pt x="1473708" y="69850"/>
                  </a:moveTo>
                  <a:lnTo>
                    <a:pt x="70104" y="69850"/>
                  </a:lnTo>
                  <a:lnTo>
                    <a:pt x="70104" y="88900"/>
                  </a:lnTo>
                  <a:lnTo>
                    <a:pt x="70104" y="1209040"/>
                  </a:lnTo>
                  <a:lnTo>
                    <a:pt x="70104" y="1226820"/>
                  </a:lnTo>
                  <a:lnTo>
                    <a:pt x="1473708" y="1226820"/>
                  </a:lnTo>
                  <a:lnTo>
                    <a:pt x="1473708" y="1209040"/>
                  </a:lnTo>
                  <a:lnTo>
                    <a:pt x="88392" y="1209040"/>
                  </a:lnTo>
                  <a:lnTo>
                    <a:pt x="88392" y="88900"/>
                  </a:lnTo>
                  <a:lnTo>
                    <a:pt x="1455420" y="88900"/>
                  </a:lnTo>
                  <a:lnTo>
                    <a:pt x="1455420" y="1208532"/>
                  </a:lnTo>
                  <a:lnTo>
                    <a:pt x="1473708" y="1208532"/>
                  </a:lnTo>
                  <a:lnTo>
                    <a:pt x="1473708" y="88900"/>
                  </a:lnTo>
                  <a:lnTo>
                    <a:pt x="1473708" y="88392"/>
                  </a:lnTo>
                  <a:lnTo>
                    <a:pt x="1473708" y="69850"/>
                  </a:lnTo>
                  <a:close/>
                </a:path>
                <a:path w="1545589" h="1297939">
                  <a:moveTo>
                    <a:pt x="1545336" y="0"/>
                  </a:moveTo>
                  <a:lnTo>
                    <a:pt x="1491996" y="0"/>
                  </a:lnTo>
                  <a:lnTo>
                    <a:pt x="1491996" y="53340"/>
                  </a:lnTo>
                  <a:lnTo>
                    <a:pt x="1491996" y="1244600"/>
                  </a:lnTo>
                  <a:lnTo>
                    <a:pt x="53340" y="1244600"/>
                  </a:lnTo>
                  <a:lnTo>
                    <a:pt x="53340" y="53340"/>
                  </a:lnTo>
                  <a:lnTo>
                    <a:pt x="1491996" y="53340"/>
                  </a:lnTo>
                  <a:lnTo>
                    <a:pt x="1491996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1244600"/>
                  </a:lnTo>
                  <a:lnTo>
                    <a:pt x="0" y="1297940"/>
                  </a:lnTo>
                  <a:lnTo>
                    <a:pt x="1545336" y="1297940"/>
                  </a:lnTo>
                  <a:lnTo>
                    <a:pt x="1545336" y="1245108"/>
                  </a:lnTo>
                  <a:lnTo>
                    <a:pt x="1545336" y="1244600"/>
                  </a:lnTo>
                  <a:lnTo>
                    <a:pt x="1545336" y="53340"/>
                  </a:lnTo>
                  <a:lnTo>
                    <a:pt x="1545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423441"/>
            <a:ext cx="6884034" cy="91903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just">
              <a:lnSpc>
                <a:spcPct val="92600"/>
              </a:lnSpc>
              <a:spcBef>
                <a:spcPts val="200"/>
              </a:spcBef>
            </a:pPr>
            <a:r>
              <a:rPr sz="1150" spc="-80" dirty="0">
                <a:latin typeface="Arial MT"/>
                <a:cs typeface="Arial MT"/>
              </a:rPr>
              <a:t>Néanmoins,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votre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conseil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partage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vos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interrogations.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Notre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caserne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ayant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été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construite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récemment,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en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2019,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la </a:t>
            </a:r>
            <a:r>
              <a:rPr sz="1150" spc="-40" dirty="0">
                <a:latin typeface="Arial MT"/>
                <a:cs typeface="Arial MT"/>
              </a:rPr>
              <a:t>population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Sainte-</a:t>
            </a:r>
            <a:r>
              <a:rPr sz="1150" spc="-80" dirty="0">
                <a:latin typeface="Arial MT"/>
                <a:cs typeface="Arial MT"/>
              </a:rPr>
              <a:t>Élisabeth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continuera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d'en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assumer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financement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pour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plusieurs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années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encore.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C’est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pour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cette </a:t>
            </a:r>
            <a:r>
              <a:rPr sz="1150" spc="-45" dirty="0">
                <a:latin typeface="Arial MT"/>
                <a:cs typeface="Arial MT"/>
              </a:rPr>
              <a:t>raison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que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je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me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suis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opposé</a:t>
            </a:r>
            <a:r>
              <a:rPr sz="1150" dirty="0">
                <a:latin typeface="Arial MT"/>
                <a:cs typeface="Arial MT"/>
              </a:rPr>
              <a:t> à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cette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orientation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lors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du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vote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 </a:t>
            </a:r>
            <a:r>
              <a:rPr sz="1150" spc="-70" dirty="0">
                <a:latin typeface="Arial MT"/>
                <a:cs typeface="Arial MT"/>
              </a:rPr>
              <a:t>MRC</a:t>
            </a:r>
            <a:r>
              <a:rPr sz="1150" spc="-70" dirty="0">
                <a:latin typeface="Calibri"/>
                <a:cs typeface="Calibri"/>
              </a:rPr>
              <a:t>,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dirty="0">
                <a:latin typeface="Arial MT"/>
                <a:cs typeface="Arial MT"/>
              </a:rPr>
              <a:t>le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6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mai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dernier.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Nous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avons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rencontré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les </a:t>
            </a:r>
            <a:r>
              <a:rPr sz="1150" spc="-70" dirty="0">
                <a:latin typeface="Arial MT"/>
                <a:cs typeface="Arial MT"/>
              </a:rPr>
              <a:t>gestionnaires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du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dossier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incendie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-8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direction</a:t>
            </a:r>
            <a:r>
              <a:rPr sz="1150" spc="-3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190" dirty="0">
                <a:latin typeface="Arial MT"/>
                <a:cs typeface="Arial MT"/>
              </a:rPr>
              <a:t>MRC</a:t>
            </a:r>
            <a:r>
              <a:rPr sz="1150" spc="10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pour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obtenir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des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clarifications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approfondies.</a:t>
            </a:r>
            <a:r>
              <a:rPr sz="1150" spc="30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Devant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cette </a:t>
            </a:r>
            <a:r>
              <a:rPr sz="1150" spc="-75" dirty="0">
                <a:latin typeface="Arial MT"/>
                <a:cs typeface="Arial MT"/>
              </a:rPr>
              <a:t>situation,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le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conseil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envisage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d’étudier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les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possibilités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reconversion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cette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infrastructure.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80" dirty="0">
                <a:latin typeface="Arial MT"/>
                <a:cs typeface="Arial MT"/>
              </a:rPr>
              <a:t>Dès</a:t>
            </a:r>
            <a:r>
              <a:rPr sz="1150" spc="10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que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des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options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seront </a:t>
            </a:r>
            <a:r>
              <a:rPr sz="1150" spc="-35" dirty="0">
                <a:latin typeface="Arial MT"/>
                <a:cs typeface="Arial MT"/>
              </a:rPr>
              <a:t>identifiées,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elles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vous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seront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présentées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consultation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publique.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Ce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n’est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pas </a:t>
            </a:r>
            <a:r>
              <a:rPr sz="1150" spc="-50" dirty="0">
                <a:latin typeface="Arial MT"/>
                <a:cs typeface="Arial MT"/>
              </a:rPr>
              <a:t>un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dossier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court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terme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puisque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la </a:t>
            </a:r>
            <a:r>
              <a:rPr sz="1150" spc="-55" dirty="0">
                <a:latin typeface="Arial MT"/>
                <a:cs typeface="Arial MT"/>
              </a:rPr>
              <a:t>réorganisation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la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sécurité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publique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la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60" dirty="0">
                <a:latin typeface="Arial MT"/>
                <a:cs typeface="Arial MT"/>
              </a:rPr>
              <a:t>MRC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ne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se</a:t>
            </a:r>
            <a:r>
              <a:rPr sz="1150" dirty="0">
                <a:latin typeface="Arial MT"/>
                <a:cs typeface="Arial MT"/>
              </a:rPr>
              <a:t> fera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pas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avant</a:t>
            </a:r>
            <a:r>
              <a:rPr sz="1150" spc="-10" dirty="0">
                <a:latin typeface="Arial MT"/>
                <a:cs typeface="Arial MT"/>
              </a:rPr>
              <a:t> 2028-2029.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300" b="1" spc="-120" dirty="0">
                <a:latin typeface="Arial"/>
                <a:cs typeface="Arial"/>
              </a:rPr>
              <a:t>Fin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du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95" dirty="0">
                <a:latin typeface="Arial"/>
                <a:cs typeface="Arial"/>
              </a:rPr>
              <a:t>mandat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du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110" dirty="0">
                <a:latin typeface="Arial"/>
                <a:cs typeface="Arial"/>
              </a:rPr>
              <a:t>directeur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95" dirty="0">
                <a:latin typeface="Arial"/>
                <a:cs typeface="Arial"/>
              </a:rPr>
              <a:t>général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14" dirty="0">
                <a:latin typeface="Arial"/>
                <a:cs typeface="Arial"/>
              </a:rPr>
              <a:t>et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80" dirty="0">
                <a:latin typeface="Arial"/>
                <a:cs typeface="Arial"/>
              </a:rPr>
              <a:t>greffier-</a:t>
            </a:r>
            <a:r>
              <a:rPr sz="1300" b="1" spc="-114" dirty="0">
                <a:latin typeface="Arial"/>
                <a:cs typeface="Arial"/>
              </a:rPr>
              <a:t>trésorier</a:t>
            </a:r>
            <a:r>
              <a:rPr sz="1300" b="1" spc="25" dirty="0">
                <a:latin typeface="Arial"/>
                <a:cs typeface="Arial"/>
              </a:rPr>
              <a:t> </a:t>
            </a:r>
            <a:r>
              <a:rPr sz="1300" b="1" spc="-90" dirty="0">
                <a:latin typeface="Arial"/>
                <a:cs typeface="Arial"/>
              </a:rPr>
              <a:t>par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intérim</a:t>
            </a:r>
            <a:endParaRPr sz="1300">
              <a:latin typeface="Arial"/>
              <a:cs typeface="Arial"/>
            </a:endParaRPr>
          </a:p>
          <a:p>
            <a:pPr marL="12700" marR="10160" algn="just">
              <a:lnSpc>
                <a:spcPct val="90900"/>
              </a:lnSpc>
              <a:spcBef>
                <a:spcPts val="405"/>
              </a:spcBef>
            </a:pPr>
            <a:r>
              <a:rPr sz="1150" spc="-135" dirty="0">
                <a:latin typeface="Arial MT"/>
                <a:cs typeface="Arial MT"/>
              </a:rPr>
              <a:t>Le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conseil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municipal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tient</a:t>
            </a:r>
            <a:r>
              <a:rPr sz="1150" spc="114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à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souligner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la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fin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du</a:t>
            </a:r>
            <a:r>
              <a:rPr sz="1150" spc="13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mandat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de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directeur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général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greffier-</a:t>
            </a:r>
            <a:r>
              <a:rPr sz="1150" spc="-50" dirty="0">
                <a:latin typeface="Arial MT"/>
                <a:cs typeface="Arial MT"/>
              </a:rPr>
              <a:t>trésorier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par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intérim,</a:t>
            </a:r>
            <a:r>
              <a:rPr sz="1150" spc="-7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monsieur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Mohamed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A.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Madène.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Recommandé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15" dirty="0">
                <a:latin typeface="Arial MT"/>
                <a:cs typeface="Arial MT"/>
              </a:rPr>
              <a:t>par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les</a:t>
            </a:r>
            <a:r>
              <a:rPr sz="1150" spc="5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juges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tutelle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à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un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moment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charnière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pour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municipalité,</a:t>
            </a:r>
            <a:r>
              <a:rPr sz="1150" spc="-75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son</a:t>
            </a:r>
            <a:r>
              <a:rPr sz="1150" spc="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mandat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devait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initialement</a:t>
            </a:r>
            <a:r>
              <a:rPr sz="1150" spc="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être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quelques</a:t>
            </a:r>
            <a:r>
              <a:rPr sz="1150" spc="135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semaines.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Par</a:t>
            </a:r>
            <a:r>
              <a:rPr sz="1150" spc="13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dévouement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envers</a:t>
            </a:r>
            <a:r>
              <a:rPr sz="1150" spc="15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notre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communauté</a:t>
            </a:r>
            <a:r>
              <a:rPr sz="1150" spc="1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14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par</a:t>
            </a:r>
            <a:r>
              <a:rPr sz="1150" spc="135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souci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d’assurer </a:t>
            </a:r>
            <a:r>
              <a:rPr sz="1150" spc="-114" dirty="0">
                <a:latin typeface="Arial MT"/>
                <a:cs typeface="Arial MT"/>
              </a:rPr>
              <a:t>une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transition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stable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efficace,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il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a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généreusement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accepté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nous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accompagner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bien</a:t>
            </a:r>
            <a:r>
              <a:rPr sz="1150" spc="-9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au-</a:t>
            </a:r>
            <a:r>
              <a:rPr sz="1150" spc="-20" dirty="0">
                <a:latin typeface="Arial MT"/>
                <a:cs typeface="Arial MT"/>
              </a:rPr>
              <a:t>delà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la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période </a:t>
            </a:r>
            <a:r>
              <a:rPr sz="1150" spc="-65" dirty="0">
                <a:latin typeface="Arial MT"/>
                <a:cs typeface="Arial MT"/>
              </a:rPr>
              <a:t>prévue,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jusqu’à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tout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récemment.</a:t>
            </a:r>
            <a:endParaRPr sz="1150">
              <a:latin typeface="Arial MT"/>
              <a:cs typeface="Arial MT"/>
            </a:endParaRPr>
          </a:p>
          <a:p>
            <a:pPr marL="12700" marR="9525" algn="just">
              <a:lnSpc>
                <a:spcPct val="91300"/>
              </a:lnSpc>
              <a:spcBef>
                <a:spcPts val="385"/>
              </a:spcBef>
            </a:pPr>
            <a:r>
              <a:rPr sz="1150" spc="-100" dirty="0">
                <a:latin typeface="Arial MT"/>
                <a:cs typeface="Arial MT"/>
              </a:rPr>
              <a:t>Son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expérience,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sa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disponibilité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son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engagement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ont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grandement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contribué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soutenir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l’administration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municipale </a:t>
            </a:r>
            <a:r>
              <a:rPr sz="1150" spc="-20" dirty="0">
                <a:latin typeface="Arial MT"/>
                <a:cs typeface="Arial MT"/>
              </a:rPr>
              <a:t>durant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cette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période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importante.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Comme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on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dit </a:t>
            </a:r>
            <a:r>
              <a:rPr sz="1150" spc="-75" dirty="0">
                <a:latin typeface="Arial MT"/>
                <a:cs typeface="Arial MT"/>
              </a:rPr>
              <a:t>chez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nous,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c’est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un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véritable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Bayollais,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profondément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dévoué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 </a:t>
            </a:r>
            <a:r>
              <a:rPr sz="1150" spc="-25" dirty="0">
                <a:latin typeface="Arial MT"/>
                <a:cs typeface="Arial MT"/>
              </a:rPr>
              <a:t>sa </a:t>
            </a:r>
            <a:r>
              <a:rPr sz="1150" spc="-110" dirty="0">
                <a:latin typeface="Arial MT"/>
                <a:cs typeface="Arial MT"/>
              </a:rPr>
              <a:t>communauté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d’accueil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temporaire.</a:t>
            </a:r>
            <a:endParaRPr sz="1150">
              <a:latin typeface="Arial MT"/>
              <a:cs typeface="Arial MT"/>
            </a:endParaRPr>
          </a:p>
          <a:p>
            <a:pPr marL="12700" marR="11430" algn="just">
              <a:lnSpc>
                <a:spcPts val="1250"/>
              </a:lnSpc>
              <a:spcBef>
                <a:spcPts val="415"/>
              </a:spcBef>
            </a:pPr>
            <a:r>
              <a:rPr sz="1150" spc="-75" dirty="0">
                <a:latin typeface="Arial MT"/>
                <a:cs typeface="Arial MT"/>
              </a:rPr>
              <a:t>Au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nom</a:t>
            </a:r>
            <a:r>
              <a:rPr sz="1150" spc="6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du</a:t>
            </a:r>
            <a:r>
              <a:rPr sz="1150" spc="-7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conseil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municipal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 </a:t>
            </a:r>
            <a:r>
              <a:rPr sz="1150" spc="-70" dirty="0">
                <a:latin typeface="Arial MT"/>
                <a:cs typeface="Arial MT"/>
              </a:rPr>
              <a:t>l’ensemble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des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citoyens,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45" dirty="0">
                <a:latin typeface="Arial MT"/>
                <a:cs typeface="Arial MT"/>
              </a:rPr>
              <a:t>nous</a:t>
            </a:r>
            <a:r>
              <a:rPr sz="1150" spc="6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lui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adressons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nos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plus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sincères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remerciements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pour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le </a:t>
            </a:r>
            <a:r>
              <a:rPr sz="1150" spc="-10" dirty="0">
                <a:latin typeface="Arial MT"/>
                <a:cs typeface="Arial MT"/>
              </a:rPr>
              <a:t>travail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accompli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et </a:t>
            </a:r>
            <a:r>
              <a:rPr sz="1150" spc="-35" dirty="0">
                <a:latin typeface="Arial MT"/>
                <a:cs typeface="Arial MT"/>
              </a:rPr>
              <a:t>lui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souhaitons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une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retraite </a:t>
            </a:r>
            <a:r>
              <a:rPr sz="1150" spc="-50" dirty="0">
                <a:latin typeface="Arial MT"/>
                <a:cs typeface="Arial MT"/>
              </a:rPr>
              <a:t>bien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méritée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sur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terrain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golf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pêche.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Merci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Mohamed!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300" b="1" spc="-85" dirty="0">
                <a:latin typeface="Arial"/>
                <a:cs typeface="Arial"/>
              </a:rPr>
              <a:t>Nouvelle</a:t>
            </a:r>
            <a:r>
              <a:rPr sz="1300" b="1" spc="45" dirty="0">
                <a:latin typeface="Arial"/>
                <a:cs typeface="Arial"/>
              </a:rPr>
              <a:t> </a:t>
            </a:r>
            <a:r>
              <a:rPr sz="1300" b="1" spc="-110" dirty="0">
                <a:latin typeface="Arial"/>
                <a:cs typeface="Arial"/>
              </a:rPr>
              <a:t>direction</a:t>
            </a:r>
            <a:r>
              <a:rPr sz="1300" b="1" spc="6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générale</a:t>
            </a:r>
            <a:endParaRPr sz="1300">
              <a:latin typeface="Arial"/>
              <a:cs typeface="Arial"/>
            </a:endParaRPr>
          </a:p>
          <a:p>
            <a:pPr marL="12700" marR="9525" algn="just">
              <a:lnSpc>
                <a:spcPct val="96500"/>
              </a:lnSpc>
              <a:spcBef>
                <a:spcPts val="330"/>
              </a:spcBef>
            </a:pPr>
            <a:r>
              <a:rPr sz="1150" spc="-195" dirty="0">
                <a:latin typeface="Arial MT"/>
                <a:cs typeface="Arial MT"/>
              </a:rPr>
              <a:t>Le</a:t>
            </a:r>
            <a:r>
              <a:rPr sz="1150" spc="110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processus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recrutement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est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maintenant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terminé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et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nomination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du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nouveau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directeur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général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municipalité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a </a:t>
            </a:r>
            <a:r>
              <a:rPr sz="1150" dirty="0">
                <a:latin typeface="Arial MT"/>
                <a:cs typeface="Arial MT"/>
              </a:rPr>
              <a:t>été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officialisée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lors</a:t>
            </a:r>
            <a:r>
              <a:rPr sz="1150" dirty="0">
                <a:latin typeface="Arial MT"/>
                <a:cs typeface="Arial MT"/>
              </a:rPr>
              <a:t> 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 </a:t>
            </a:r>
            <a:r>
              <a:rPr sz="1150" spc="-95" dirty="0">
                <a:latin typeface="Arial MT"/>
                <a:cs typeface="Arial MT"/>
              </a:rPr>
              <a:t>séance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ordinaire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ce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lundi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dirty="0">
                <a:latin typeface="Calibri"/>
                <a:cs typeface="Calibri"/>
              </a:rPr>
              <a:t>15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spc="-55" dirty="0">
                <a:latin typeface="Arial MT"/>
                <a:cs typeface="Arial MT"/>
              </a:rPr>
              <a:t>juin.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Il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s’agit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Monsieur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Jean-</a:t>
            </a:r>
            <a:r>
              <a:rPr sz="1150" spc="-95" dirty="0">
                <a:latin typeface="Arial MT"/>
                <a:cs typeface="Arial MT"/>
              </a:rPr>
              <a:t>François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Coderre.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Nous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lui </a:t>
            </a:r>
            <a:r>
              <a:rPr sz="1150" spc="-95" dirty="0">
                <a:latin typeface="Arial MT"/>
                <a:cs typeface="Arial MT"/>
              </a:rPr>
              <a:t>souhaitons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plus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chaleureuse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bienvenue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et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franc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150" dirty="0">
                <a:latin typeface="Arial MT"/>
                <a:cs typeface="Arial MT"/>
              </a:rPr>
              <a:t>succès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dans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60" dirty="0">
                <a:latin typeface="Arial MT"/>
                <a:cs typeface="Arial MT"/>
              </a:rPr>
              <a:t>ses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nouvelles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fonctions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au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sein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-10" dirty="0">
                <a:latin typeface="Arial MT"/>
                <a:cs typeface="Arial MT"/>
              </a:rPr>
              <a:t> municipalité.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300" b="1" spc="-105" dirty="0">
                <a:latin typeface="Arial"/>
                <a:cs typeface="Arial"/>
              </a:rPr>
              <a:t>Départ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à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la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95" dirty="0">
                <a:latin typeface="Arial"/>
                <a:cs typeface="Arial"/>
              </a:rPr>
              <a:t>retraite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de</a:t>
            </a:r>
            <a:r>
              <a:rPr sz="1300" b="1" spc="15" dirty="0">
                <a:latin typeface="Arial"/>
                <a:cs typeface="Arial"/>
              </a:rPr>
              <a:t> </a:t>
            </a:r>
            <a:r>
              <a:rPr sz="1300" b="1" spc="-100" dirty="0">
                <a:latin typeface="Arial"/>
                <a:cs typeface="Arial"/>
              </a:rPr>
              <a:t>madame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35" dirty="0">
                <a:latin typeface="Arial"/>
                <a:cs typeface="Arial"/>
              </a:rPr>
              <a:t>Sophie</a:t>
            </a:r>
            <a:r>
              <a:rPr sz="1300" b="1" spc="1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Charbonneau</a:t>
            </a:r>
            <a:endParaRPr sz="13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295"/>
              </a:spcBef>
            </a:pPr>
            <a:r>
              <a:rPr sz="1150" spc="-85" dirty="0">
                <a:solidFill>
                  <a:srgbClr val="212121"/>
                </a:solidFill>
                <a:latin typeface="Arial MT"/>
                <a:cs typeface="Arial MT"/>
              </a:rPr>
              <a:t>C’est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70" dirty="0">
                <a:solidFill>
                  <a:srgbClr val="212121"/>
                </a:solidFill>
                <a:latin typeface="Arial MT"/>
                <a:cs typeface="Arial MT"/>
              </a:rPr>
              <a:t>avec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95" dirty="0">
                <a:solidFill>
                  <a:srgbClr val="212121"/>
                </a:solidFill>
                <a:latin typeface="Arial MT"/>
                <a:cs typeface="Arial MT"/>
              </a:rPr>
              <a:t>reconnaissance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70" dirty="0">
                <a:solidFill>
                  <a:srgbClr val="212121"/>
                </a:solidFill>
                <a:latin typeface="Arial MT"/>
                <a:cs typeface="Arial MT"/>
              </a:rPr>
              <a:t>que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40" dirty="0">
                <a:solidFill>
                  <a:srgbClr val="212121"/>
                </a:solidFill>
                <a:latin typeface="Arial MT"/>
                <a:cs typeface="Arial MT"/>
              </a:rPr>
              <a:t>nous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95" dirty="0">
                <a:solidFill>
                  <a:srgbClr val="212121"/>
                </a:solidFill>
                <a:latin typeface="Arial MT"/>
                <a:cs typeface="Arial MT"/>
              </a:rPr>
              <a:t>soulignons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le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départ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 la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retraite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90" dirty="0">
                <a:solidFill>
                  <a:srgbClr val="212121"/>
                </a:solidFill>
                <a:latin typeface="Arial MT"/>
                <a:cs typeface="Arial MT"/>
              </a:rPr>
              <a:t>madame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Sophie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Charbonneau.</a:t>
            </a:r>
            <a:endParaRPr sz="1150">
              <a:latin typeface="Arial MT"/>
              <a:cs typeface="Arial MT"/>
            </a:endParaRPr>
          </a:p>
          <a:p>
            <a:pPr marL="12700" marR="10160" algn="just">
              <a:lnSpc>
                <a:spcPct val="91000"/>
              </a:lnSpc>
              <a:spcBef>
                <a:spcPts val="390"/>
              </a:spcBef>
            </a:pPr>
            <a:r>
              <a:rPr sz="1150" spc="-114" dirty="0">
                <a:latin typeface="Arial MT"/>
                <a:cs typeface="Arial MT"/>
              </a:rPr>
              <a:t>Bien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que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75" dirty="0">
                <a:latin typeface="Arial MT"/>
                <a:cs typeface="Arial MT"/>
              </a:rPr>
              <a:t>son</a:t>
            </a:r>
            <a:r>
              <a:rPr sz="1150" spc="9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passage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parmi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165" dirty="0">
                <a:latin typeface="Arial MT"/>
                <a:cs typeface="Arial MT"/>
              </a:rPr>
              <a:t>nous</a:t>
            </a:r>
            <a:r>
              <a:rPr sz="1150" spc="8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ait</a:t>
            </a:r>
            <a:r>
              <a:rPr sz="1150" spc="-8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été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relativement</a:t>
            </a:r>
            <a:r>
              <a:rPr sz="1150" spc="-3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court,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elle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a </a:t>
            </a:r>
            <a:r>
              <a:rPr sz="1150" spc="-85" dirty="0">
                <a:latin typeface="Arial MT"/>
                <a:cs typeface="Arial MT"/>
              </a:rPr>
              <a:t>laissé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une</a:t>
            </a:r>
            <a:r>
              <a:rPr sz="1150" spc="6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empreinte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bien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tangible</a:t>
            </a:r>
            <a:r>
              <a:rPr sz="1150" dirty="0">
                <a:latin typeface="Arial MT"/>
                <a:cs typeface="Arial MT"/>
              </a:rPr>
              <a:t> par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0" dirty="0">
                <a:latin typeface="Arial MT"/>
                <a:cs typeface="Arial MT"/>
              </a:rPr>
              <a:t>qualité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de </a:t>
            </a:r>
            <a:r>
              <a:rPr sz="1150" spc="-120" dirty="0">
                <a:latin typeface="Arial MT"/>
                <a:cs typeface="Arial MT"/>
              </a:rPr>
              <a:t>son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service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clientèle,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sa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disponibilité,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professionnalisme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son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entregent.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Son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sourire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accueillant,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son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écoute </a:t>
            </a:r>
            <a:r>
              <a:rPr sz="1150" spc="-45" dirty="0">
                <a:latin typeface="Arial MT"/>
                <a:cs typeface="Arial MT"/>
              </a:rPr>
              <a:t>attentive</a:t>
            </a:r>
            <a:r>
              <a:rPr sz="1150" spc="-4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et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175" dirty="0">
                <a:latin typeface="Arial MT"/>
                <a:cs typeface="Arial MT"/>
              </a:rPr>
              <a:t>sa</a:t>
            </a:r>
            <a:r>
              <a:rPr sz="1150" spc="9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capacité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désamorcer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avec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tact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les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situations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05" dirty="0">
                <a:latin typeface="Arial MT"/>
                <a:cs typeface="Arial MT"/>
              </a:rPr>
              <a:t>plus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délicates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ont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été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grandement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appréciés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des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citoyens,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55" dirty="0">
                <a:latin typeface="Arial MT"/>
                <a:cs typeface="Arial MT"/>
              </a:rPr>
              <a:t>ses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collègues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ainsi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que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des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membres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du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conseil.</a:t>
            </a:r>
            <a:endParaRPr sz="1150">
              <a:latin typeface="Arial MT"/>
              <a:cs typeface="Arial MT"/>
            </a:endParaRPr>
          </a:p>
          <a:p>
            <a:pPr marL="12700" marR="9525" algn="just">
              <a:lnSpc>
                <a:spcPct val="90900"/>
              </a:lnSpc>
              <a:spcBef>
                <a:spcPts val="375"/>
              </a:spcBef>
            </a:pPr>
            <a:r>
              <a:rPr sz="1150" spc="-50" dirty="0">
                <a:latin typeface="Arial MT"/>
                <a:cs typeface="Arial MT"/>
              </a:rPr>
              <a:t>Au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nom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du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conseil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municipal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de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toute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110" dirty="0">
                <a:latin typeface="Arial MT"/>
                <a:cs typeface="Arial MT"/>
              </a:rPr>
              <a:t>communauté,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je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remercie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sincèrement</a:t>
            </a:r>
            <a:r>
              <a:rPr sz="1150" spc="3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Sophie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pour</a:t>
            </a:r>
            <a:r>
              <a:rPr sz="1150" spc="15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son</a:t>
            </a:r>
            <a:r>
              <a:rPr sz="1150" spc="4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engagement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</a:t>
            </a:r>
            <a:r>
              <a:rPr sz="1150" spc="2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sa </a:t>
            </a:r>
            <a:r>
              <a:rPr sz="1150" spc="-70" dirty="0">
                <a:latin typeface="Arial MT"/>
                <a:cs typeface="Arial MT"/>
              </a:rPr>
              <a:t>précieuse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contribution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à</a:t>
            </a:r>
            <a:r>
              <a:rPr sz="1150" spc="-60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la </a:t>
            </a:r>
            <a:r>
              <a:rPr sz="1150" spc="-20" dirty="0">
                <a:latin typeface="Arial MT"/>
                <a:cs typeface="Arial MT"/>
              </a:rPr>
              <a:t>vie</a:t>
            </a:r>
            <a:r>
              <a:rPr sz="1150" spc="10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municipale.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25" dirty="0">
                <a:latin typeface="Arial MT"/>
                <a:cs typeface="Arial MT"/>
              </a:rPr>
              <a:t>Nous</a:t>
            </a:r>
            <a:r>
              <a:rPr sz="1150" spc="4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lui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souhaitons</a:t>
            </a:r>
            <a:r>
              <a:rPr sz="1150" spc="20" dirty="0">
                <a:latin typeface="Arial MT"/>
                <a:cs typeface="Arial MT"/>
              </a:rPr>
              <a:t> </a:t>
            </a:r>
            <a:r>
              <a:rPr sz="1150" spc="-114" dirty="0">
                <a:latin typeface="Arial MT"/>
                <a:cs typeface="Arial MT"/>
              </a:rPr>
              <a:t>une</a:t>
            </a:r>
            <a:r>
              <a:rPr sz="1150" spc="3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retraite</a:t>
            </a:r>
            <a:r>
              <a:rPr sz="115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remplie</a:t>
            </a:r>
            <a:r>
              <a:rPr sz="1150" dirty="0">
                <a:latin typeface="Arial MT"/>
                <a:cs typeface="Arial MT"/>
              </a:rPr>
              <a:t> 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bonheur,</a:t>
            </a:r>
            <a:r>
              <a:rPr sz="1150" dirty="0">
                <a:latin typeface="Arial MT"/>
                <a:cs typeface="Arial MT"/>
              </a:rPr>
              <a:t> de </a:t>
            </a:r>
            <a:r>
              <a:rPr sz="1150" spc="-85" dirty="0">
                <a:latin typeface="Arial MT"/>
                <a:cs typeface="Arial MT"/>
              </a:rPr>
              <a:t>santé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dirty="0">
                <a:latin typeface="Arial MT"/>
                <a:cs typeface="Arial MT"/>
              </a:rPr>
              <a:t>et de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beaux projets.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300" b="1" spc="-114" dirty="0">
                <a:latin typeface="Arial"/>
                <a:cs typeface="Arial"/>
              </a:rPr>
              <a:t>Hommage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à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45" dirty="0">
                <a:latin typeface="Arial"/>
                <a:cs typeface="Arial"/>
              </a:rPr>
              <a:t>nos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5" dirty="0">
                <a:latin typeface="Arial"/>
                <a:cs typeface="Arial"/>
              </a:rPr>
              <a:t>bénévoles</a:t>
            </a:r>
            <a:r>
              <a:rPr sz="1300" b="1" spc="-25" dirty="0">
                <a:latin typeface="Arial"/>
                <a:cs typeface="Arial"/>
              </a:rPr>
              <a:t> </a:t>
            </a:r>
            <a:r>
              <a:rPr sz="1300" b="1" spc="-105" dirty="0">
                <a:latin typeface="Arial"/>
                <a:cs typeface="Arial"/>
              </a:rPr>
              <a:t>et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75" dirty="0">
                <a:latin typeface="Arial"/>
                <a:cs typeface="Arial"/>
              </a:rPr>
              <a:t>invitation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à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s’impliquer</a:t>
            </a:r>
            <a:endParaRPr sz="1300">
              <a:latin typeface="Arial"/>
              <a:cs typeface="Arial"/>
            </a:endParaRPr>
          </a:p>
          <a:p>
            <a:pPr marL="12700" marR="11430" algn="just">
              <a:lnSpc>
                <a:spcPct val="91000"/>
              </a:lnSpc>
              <a:spcBef>
                <a:spcPts val="405"/>
              </a:spcBef>
            </a:pP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0" dirty="0">
                <a:solidFill>
                  <a:srgbClr val="212121"/>
                </a:solidFill>
                <a:latin typeface="Arial MT"/>
                <a:cs typeface="Arial MT"/>
              </a:rPr>
              <a:t>l’approche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la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belle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0" dirty="0">
                <a:solidFill>
                  <a:srgbClr val="212121"/>
                </a:solidFill>
                <a:latin typeface="Arial MT"/>
                <a:cs typeface="Arial MT"/>
              </a:rPr>
              <a:t>saison,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je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souhaite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5" dirty="0">
                <a:solidFill>
                  <a:srgbClr val="212121"/>
                </a:solidFill>
                <a:latin typeface="Arial MT"/>
                <a:cs typeface="Arial MT"/>
              </a:rPr>
              <a:t>remercier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0" dirty="0">
                <a:solidFill>
                  <a:srgbClr val="212121"/>
                </a:solidFill>
                <a:latin typeface="Arial MT"/>
                <a:cs typeface="Arial MT"/>
              </a:rPr>
              <a:t>sincèrement</a:t>
            </a:r>
            <a:r>
              <a:rPr sz="1150" spc="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toutes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les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0" dirty="0">
                <a:solidFill>
                  <a:srgbClr val="212121"/>
                </a:solidFill>
                <a:latin typeface="Arial MT"/>
                <a:cs typeface="Arial MT"/>
              </a:rPr>
              <a:t>personnes</a:t>
            </a:r>
            <a:r>
              <a:rPr sz="1150" spc="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bénévoles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qui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donnent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leur </a:t>
            </a:r>
            <a:r>
              <a:rPr sz="1150" spc="-90" dirty="0">
                <a:solidFill>
                  <a:srgbClr val="212121"/>
                </a:solidFill>
                <a:latin typeface="Arial MT"/>
                <a:cs typeface="Arial MT"/>
              </a:rPr>
              <a:t>temps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et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-6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0" dirty="0">
                <a:solidFill>
                  <a:srgbClr val="212121"/>
                </a:solidFill>
                <a:latin typeface="Arial MT"/>
                <a:cs typeface="Arial MT"/>
              </a:rPr>
              <a:t>leur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0" dirty="0">
                <a:solidFill>
                  <a:srgbClr val="212121"/>
                </a:solidFill>
                <a:latin typeface="Arial MT"/>
                <a:cs typeface="Arial MT"/>
              </a:rPr>
              <a:t>énergie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</a:t>
            </a:r>
            <a:r>
              <a:rPr sz="1150" spc="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notre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14" dirty="0">
                <a:solidFill>
                  <a:srgbClr val="212121"/>
                </a:solidFill>
                <a:latin typeface="Arial MT"/>
                <a:cs typeface="Arial MT"/>
              </a:rPr>
              <a:t>communauté.</a:t>
            </a:r>
            <a:r>
              <a:rPr sz="1150" spc="3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75" dirty="0">
                <a:solidFill>
                  <a:srgbClr val="212121"/>
                </a:solidFill>
                <a:latin typeface="Arial MT"/>
                <a:cs typeface="Arial MT"/>
              </a:rPr>
              <a:t>Les</a:t>
            </a:r>
            <a:r>
              <a:rPr sz="1150" spc="9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Bayollaises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 et </a:t>
            </a:r>
            <a:r>
              <a:rPr sz="1150" spc="-70" dirty="0">
                <a:solidFill>
                  <a:srgbClr val="212121"/>
                </a:solidFill>
                <a:latin typeface="Arial MT"/>
                <a:cs typeface="Arial MT"/>
              </a:rPr>
              <a:t>les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Bayollais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ont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 à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5" dirty="0">
                <a:solidFill>
                  <a:srgbClr val="212121"/>
                </a:solidFill>
                <a:latin typeface="Arial MT"/>
                <a:cs typeface="Arial MT"/>
              </a:rPr>
              <a:t>cœur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5" dirty="0">
                <a:solidFill>
                  <a:srgbClr val="212121"/>
                </a:solidFill>
                <a:latin typeface="Arial MT"/>
                <a:cs typeface="Arial MT"/>
              </a:rPr>
              <a:t>leur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5" dirty="0">
                <a:solidFill>
                  <a:srgbClr val="212121"/>
                </a:solidFill>
                <a:latin typeface="Arial MT"/>
                <a:cs typeface="Arial MT"/>
              </a:rPr>
              <a:t>milieu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5" dirty="0">
                <a:solidFill>
                  <a:srgbClr val="212121"/>
                </a:solidFill>
                <a:latin typeface="Arial MT"/>
                <a:cs typeface="Arial MT"/>
              </a:rPr>
              <a:t>vie,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et 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votre </a:t>
            </a:r>
            <a:r>
              <a:rPr sz="1150" spc="-55" dirty="0">
                <a:solidFill>
                  <a:srgbClr val="212121"/>
                </a:solidFill>
                <a:latin typeface="Arial MT"/>
                <a:cs typeface="Arial MT"/>
              </a:rPr>
              <a:t>engagement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en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5" dirty="0">
                <a:solidFill>
                  <a:srgbClr val="212121"/>
                </a:solidFill>
                <a:latin typeface="Arial MT"/>
                <a:cs typeface="Arial MT"/>
              </a:rPr>
              <a:t>est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un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5" dirty="0">
                <a:solidFill>
                  <a:srgbClr val="212121"/>
                </a:solidFill>
                <a:latin typeface="Arial MT"/>
                <a:cs typeface="Arial MT"/>
              </a:rPr>
              <a:t>magnifique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témoignage.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Grâce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votre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50" dirty="0">
                <a:solidFill>
                  <a:srgbClr val="212121"/>
                </a:solidFill>
                <a:latin typeface="Arial MT"/>
                <a:cs typeface="Arial MT"/>
              </a:rPr>
              <a:t>générosité,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 notre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municipalité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0" dirty="0">
                <a:solidFill>
                  <a:srgbClr val="212121"/>
                </a:solidFill>
                <a:latin typeface="Arial MT"/>
                <a:cs typeface="Arial MT"/>
              </a:rPr>
              <a:t>est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plus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5" dirty="0">
                <a:solidFill>
                  <a:srgbClr val="212121"/>
                </a:solidFill>
                <a:latin typeface="Arial MT"/>
                <a:cs typeface="Arial MT"/>
              </a:rPr>
              <a:t>vivante,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50" dirty="0">
                <a:solidFill>
                  <a:srgbClr val="212121"/>
                </a:solidFill>
                <a:latin typeface="Arial MT"/>
                <a:cs typeface="Arial MT"/>
              </a:rPr>
              <a:t>plus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accueillante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et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90" dirty="0">
                <a:solidFill>
                  <a:srgbClr val="212121"/>
                </a:solidFill>
                <a:latin typeface="Arial MT"/>
                <a:cs typeface="Arial MT"/>
              </a:rPr>
              <a:t>plus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5" dirty="0">
                <a:solidFill>
                  <a:srgbClr val="212121"/>
                </a:solidFill>
                <a:latin typeface="Arial MT"/>
                <a:cs typeface="Arial MT"/>
              </a:rPr>
              <a:t>dynamique.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25" dirty="0">
                <a:solidFill>
                  <a:srgbClr val="212121"/>
                </a:solidFill>
                <a:latin typeface="Arial MT"/>
                <a:cs typeface="Arial MT"/>
              </a:rPr>
              <a:t>Vous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5" dirty="0">
                <a:solidFill>
                  <a:srgbClr val="212121"/>
                </a:solidFill>
                <a:latin typeface="Arial MT"/>
                <a:cs typeface="Arial MT"/>
              </a:rPr>
              <a:t>faites</a:t>
            </a:r>
            <a:r>
              <a:rPr sz="1150" spc="-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14" dirty="0">
                <a:solidFill>
                  <a:srgbClr val="212121"/>
                </a:solidFill>
                <a:latin typeface="Arial MT"/>
                <a:cs typeface="Arial MT"/>
              </a:rPr>
              <a:t>une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30" dirty="0">
                <a:solidFill>
                  <a:srgbClr val="212121"/>
                </a:solidFill>
                <a:latin typeface="Arial MT"/>
                <a:cs typeface="Arial MT"/>
              </a:rPr>
              <a:t>réelle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différence.</a:t>
            </a:r>
            <a:endParaRPr sz="1150">
              <a:latin typeface="Arial MT"/>
              <a:cs typeface="Arial MT"/>
            </a:endParaRPr>
          </a:p>
          <a:p>
            <a:pPr marL="12700" marR="10795" algn="just">
              <a:lnSpc>
                <a:spcPts val="1260"/>
              </a:lnSpc>
              <a:spcBef>
                <a:spcPts val="405"/>
              </a:spcBef>
            </a:pPr>
            <a:r>
              <a:rPr sz="1150" spc="-114" dirty="0">
                <a:solidFill>
                  <a:srgbClr val="212121"/>
                </a:solidFill>
                <a:latin typeface="Arial MT"/>
                <a:cs typeface="Arial MT"/>
              </a:rPr>
              <a:t>Au</a:t>
            </a:r>
            <a:r>
              <a:rPr sz="1150" spc="3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65" dirty="0">
                <a:solidFill>
                  <a:srgbClr val="212121"/>
                </a:solidFill>
                <a:latin typeface="Arial MT"/>
                <a:cs typeface="Arial MT"/>
              </a:rPr>
              <a:t>nom</a:t>
            </a:r>
            <a:r>
              <a:rPr sz="1150" spc="8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du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90" dirty="0">
                <a:solidFill>
                  <a:srgbClr val="212121"/>
                </a:solidFill>
                <a:latin typeface="Arial MT"/>
                <a:cs typeface="Arial MT"/>
              </a:rPr>
              <a:t>conseil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70" dirty="0">
                <a:solidFill>
                  <a:srgbClr val="212121"/>
                </a:solidFill>
                <a:latin typeface="Arial MT"/>
                <a:cs typeface="Arial MT"/>
              </a:rPr>
              <a:t>municipal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et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toute</a:t>
            </a:r>
            <a:r>
              <a:rPr sz="115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la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50" dirty="0">
                <a:solidFill>
                  <a:srgbClr val="212121"/>
                </a:solidFill>
                <a:latin typeface="Arial MT"/>
                <a:cs typeface="Arial MT"/>
              </a:rPr>
              <a:t>population,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5" dirty="0">
                <a:solidFill>
                  <a:srgbClr val="212121"/>
                </a:solidFill>
                <a:latin typeface="Arial MT"/>
                <a:cs typeface="Arial MT"/>
              </a:rPr>
              <a:t>merci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contribuer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faire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 </a:t>
            </a:r>
            <a:r>
              <a:rPr sz="1150" spc="-70" dirty="0">
                <a:solidFill>
                  <a:srgbClr val="212121"/>
                </a:solidFill>
                <a:latin typeface="Arial MT"/>
                <a:cs typeface="Arial MT"/>
              </a:rPr>
              <a:t>Sainte-</a:t>
            </a:r>
            <a:r>
              <a:rPr sz="1150" spc="-85" dirty="0">
                <a:solidFill>
                  <a:srgbClr val="212121"/>
                </a:solidFill>
                <a:latin typeface="Arial MT"/>
                <a:cs typeface="Arial MT"/>
              </a:rPr>
              <a:t>Élisabeth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00" dirty="0">
                <a:solidFill>
                  <a:srgbClr val="212121"/>
                </a:solidFill>
                <a:latin typeface="Arial MT"/>
                <a:cs typeface="Arial MT"/>
              </a:rPr>
              <a:t>un</a:t>
            </a:r>
            <a:r>
              <a:rPr sz="1150" spc="1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70" dirty="0">
                <a:solidFill>
                  <a:srgbClr val="212121"/>
                </a:solidFill>
                <a:latin typeface="Arial MT"/>
                <a:cs typeface="Arial MT"/>
              </a:rPr>
              <a:t>milieu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 </a:t>
            </a:r>
            <a:r>
              <a:rPr sz="1150" spc="-25" dirty="0">
                <a:solidFill>
                  <a:srgbClr val="212121"/>
                </a:solidFill>
                <a:latin typeface="Arial MT"/>
                <a:cs typeface="Arial MT"/>
              </a:rPr>
              <a:t>vie </a:t>
            </a:r>
            <a:r>
              <a:rPr sz="1150" spc="-55" dirty="0">
                <a:solidFill>
                  <a:srgbClr val="212121"/>
                </a:solidFill>
                <a:latin typeface="Arial MT"/>
                <a:cs typeface="Arial MT"/>
              </a:rPr>
              <a:t>dont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40" dirty="0">
                <a:solidFill>
                  <a:srgbClr val="212121"/>
                </a:solidFill>
                <a:latin typeface="Arial MT"/>
                <a:cs typeface="Arial MT"/>
              </a:rPr>
              <a:t>nous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5" dirty="0">
                <a:solidFill>
                  <a:srgbClr val="212121"/>
                </a:solidFill>
                <a:latin typeface="Arial MT"/>
                <a:cs typeface="Arial MT"/>
              </a:rPr>
              <a:t>pouvons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5" dirty="0">
                <a:solidFill>
                  <a:srgbClr val="212121"/>
                </a:solidFill>
                <a:latin typeface="Arial MT"/>
                <a:cs typeface="Arial MT"/>
              </a:rPr>
              <a:t>être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fiers.</a:t>
            </a:r>
            <a:endParaRPr sz="1150">
              <a:latin typeface="Arial MT"/>
              <a:cs typeface="Arial MT"/>
            </a:endParaRPr>
          </a:p>
          <a:p>
            <a:pPr marL="12700" marR="11430" algn="just">
              <a:lnSpc>
                <a:spcPts val="1360"/>
              </a:lnSpc>
              <a:spcBef>
                <a:spcPts val="305"/>
              </a:spcBef>
            </a:pPr>
            <a:r>
              <a:rPr sz="1150" spc="-135" dirty="0">
                <a:solidFill>
                  <a:srgbClr val="212121"/>
                </a:solidFill>
                <a:latin typeface="Arial MT"/>
                <a:cs typeface="Arial MT"/>
              </a:rPr>
              <a:t>Nous</a:t>
            </a:r>
            <a:r>
              <a:rPr sz="1150" spc="5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0" dirty="0">
                <a:solidFill>
                  <a:srgbClr val="212121"/>
                </a:solidFill>
                <a:latin typeface="Arial MT"/>
                <a:cs typeface="Arial MT"/>
              </a:rPr>
              <a:t>avons</a:t>
            </a:r>
            <a:r>
              <a:rPr sz="1150" spc="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5" dirty="0">
                <a:solidFill>
                  <a:srgbClr val="212121"/>
                </a:solidFill>
                <a:latin typeface="Arial MT"/>
                <a:cs typeface="Arial MT"/>
              </a:rPr>
              <a:t>toujours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5" dirty="0">
                <a:solidFill>
                  <a:srgbClr val="212121"/>
                </a:solidFill>
                <a:latin typeface="Arial MT"/>
                <a:cs typeface="Arial MT"/>
              </a:rPr>
              <a:t>besoin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90" dirty="0">
                <a:solidFill>
                  <a:srgbClr val="212121"/>
                </a:solidFill>
                <a:latin typeface="Arial MT"/>
                <a:cs typeface="Arial MT"/>
              </a:rPr>
              <a:t>nouvelles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5" dirty="0">
                <a:solidFill>
                  <a:srgbClr val="212121"/>
                </a:solidFill>
                <a:latin typeface="Arial MT"/>
                <a:cs typeface="Arial MT"/>
              </a:rPr>
              <a:t>personnes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5" dirty="0">
                <a:solidFill>
                  <a:srgbClr val="212121"/>
                </a:solidFill>
                <a:latin typeface="Arial MT"/>
                <a:cs typeface="Arial MT"/>
              </a:rPr>
              <a:t>prêtes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</a:t>
            </a:r>
            <a:r>
              <a:rPr sz="1150" spc="3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s’impliquer.</a:t>
            </a:r>
            <a:r>
              <a:rPr sz="1150" spc="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5" dirty="0">
                <a:solidFill>
                  <a:srgbClr val="212121"/>
                </a:solidFill>
                <a:latin typeface="Arial MT"/>
                <a:cs typeface="Arial MT"/>
              </a:rPr>
              <a:t>Quelques</a:t>
            </a:r>
            <a:r>
              <a:rPr sz="1150" spc="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10" dirty="0">
                <a:solidFill>
                  <a:srgbClr val="212121"/>
                </a:solidFill>
                <a:latin typeface="Arial MT"/>
                <a:cs typeface="Arial MT"/>
              </a:rPr>
              <a:t>heures</a:t>
            </a:r>
            <a:r>
              <a:rPr sz="1150" spc="3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de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5" dirty="0">
                <a:solidFill>
                  <a:srgbClr val="212121"/>
                </a:solidFill>
                <a:latin typeface="Arial MT"/>
                <a:cs typeface="Arial MT"/>
              </a:rPr>
              <a:t>bénévolat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peuvent</a:t>
            </a:r>
            <a:r>
              <a:rPr sz="1150" spc="3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20" dirty="0">
                <a:solidFill>
                  <a:srgbClr val="212121"/>
                </a:solidFill>
                <a:latin typeface="Arial MT"/>
                <a:cs typeface="Arial MT"/>
              </a:rPr>
              <a:t>suffire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à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faire</a:t>
            </a:r>
            <a:r>
              <a:rPr sz="1150" spc="-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14" dirty="0">
                <a:solidFill>
                  <a:srgbClr val="212121"/>
                </a:solidFill>
                <a:latin typeface="Arial MT"/>
                <a:cs typeface="Arial MT"/>
              </a:rPr>
              <a:t>une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40" dirty="0">
                <a:solidFill>
                  <a:srgbClr val="212121"/>
                </a:solidFill>
                <a:latin typeface="Arial MT"/>
                <a:cs typeface="Arial MT"/>
              </a:rPr>
              <a:t>différence</a:t>
            </a:r>
            <a:r>
              <a:rPr sz="115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55" dirty="0">
                <a:solidFill>
                  <a:srgbClr val="212121"/>
                </a:solidFill>
                <a:latin typeface="Arial MT"/>
                <a:cs typeface="Arial MT"/>
              </a:rPr>
              <a:t>pour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40" dirty="0">
                <a:solidFill>
                  <a:srgbClr val="212121"/>
                </a:solidFill>
                <a:latin typeface="Arial MT"/>
                <a:cs typeface="Arial MT"/>
              </a:rPr>
              <a:t>nos</a:t>
            </a:r>
            <a:r>
              <a:rPr sz="115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80" dirty="0">
                <a:solidFill>
                  <a:srgbClr val="212121"/>
                </a:solidFill>
                <a:latin typeface="Arial MT"/>
                <a:cs typeface="Arial MT"/>
              </a:rPr>
              <a:t>enfants,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40" dirty="0">
                <a:solidFill>
                  <a:srgbClr val="212121"/>
                </a:solidFill>
                <a:latin typeface="Arial MT"/>
                <a:cs typeface="Arial MT"/>
              </a:rPr>
              <a:t>nos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60" dirty="0">
                <a:solidFill>
                  <a:srgbClr val="212121"/>
                </a:solidFill>
                <a:latin typeface="Arial MT"/>
                <a:cs typeface="Arial MT"/>
              </a:rPr>
              <a:t>familles</a:t>
            </a:r>
            <a:r>
              <a:rPr sz="115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et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35" dirty="0">
                <a:solidFill>
                  <a:srgbClr val="212121"/>
                </a:solidFill>
                <a:latin typeface="Arial MT"/>
                <a:cs typeface="Arial MT"/>
              </a:rPr>
              <a:t>nos</a:t>
            </a:r>
            <a:r>
              <a:rPr sz="115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a</a:t>
            </a:r>
            <a:r>
              <a:rPr sz="1150" spc="-10" dirty="0">
                <a:solidFill>
                  <a:srgbClr val="212121"/>
                </a:solidFill>
                <a:latin typeface="Calibri"/>
                <a:cs typeface="Calibri"/>
              </a:rPr>
              <a:t>î</a:t>
            </a:r>
            <a:r>
              <a:rPr sz="1150" spc="-10" dirty="0">
                <a:solidFill>
                  <a:srgbClr val="212121"/>
                </a:solidFill>
                <a:latin typeface="Arial MT"/>
                <a:cs typeface="Arial MT"/>
              </a:rPr>
              <a:t>nés.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300" b="1" spc="-110" dirty="0">
                <a:latin typeface="Arial"/>
                <a:cs typeface="Arial"/>
              </a:rPr>
              <a:t>Engagez-</a:t>
            </a:r>
            <a:r>
              <a:rPr sz="1300" b="1" spc="-120" dirty="0">
                <a:latin typeface="Arial"/>
                <a:cs typeface="Arial"/>
              </a:rPr>
              <a:t>vous</a:t>
            </a:r>
            <a:r>
              <a:rPr sz="1300" b="1" spc="30" dirty="0">
                <a:latin typeface="Arial"/>
                <a:cs typeface="Arial"/>
              </a:rPr>
              <a:t> </a:t>
            </a:r>
            <a:r>
              <a:rPr sz="1300" b="1" spc="-120" dirty="0">
                <a:latin typeface="Arial"/>
                <a:cs typeface="Arial"/>
              </a:rPr>
              <a:t>dans</a:t>
            </a:r>
            <a:r>
              <a:rPr sz="1300" b="1" spc="20" dirty="0">
                <a:latin typeface="Arial"/>
                <a:cs typeface="Arial"/>
              </a:rPr>
              <a:t> </a:t>
            </a:r>
            <a:r>
              <a:rPr sz="1300" b="1" spc="-100" dirty="0">
                <a:latin typeface="Arial"/>
                <a:cs typeface="Arial"/>
              </a:rPr>
              <a:t>votre</a:t>
            </a:r>
            <a:r>
              <a:rPr sz="1300" b="1" spc="3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communauté</a:t>
            </a:r>
            <a:endParaRPr sz="1300">
              <a:latin typeface="Arial"/>
              <a:cs typeface="Arial"/>
            </a:endParaRPr>
          </a:p>
          <a:p>
            <a:pPr marL="12700" marR="9525" algn="just">
              <a:lnSpc>
                <a:spcPct val="90900"/>
              </a:lnSpc>
              <a:spcBef>
                <a:spcPts val="409"/>
              </a:spcBef>
            </a:pPr>
            <a:r>
              <a:rPr sz="1150" spc="-135" dirty="0">
                <a:latin typeface="Arial MT"/>
                <a:cs typeface="Arial MT"/>
              </a:rPr>
              <a:t>Le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conseil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municipal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vient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recréer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huit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comités</a:t>
            </a:r>
            <a:r>
              <a:rPr sz="1150" spc="-5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de </a:t>
            </a:r>
            <a:r>
              <a:rPr sz="1150" spc="-80" dirty="0">
                <a:latin typeface="Arial MT"/>
                <a:cs typeface="Arial MT"/>
              </a:rPr>
              <a:t>consultation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et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suivi.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Pour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fonctionner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pleinement,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certains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ces</a:t>
            </a:r>
            <a:r>
              <a:rPr sz="1150" spc="-114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comités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ont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besoin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du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regard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des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idées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des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citoyens</a:t>
            </a:r>
            <a:r>
              <a:rPr sz="1150" spc="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: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le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Comité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consultatif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d’urbanisme,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Comité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l’agriculture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et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Comité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la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qualité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4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vie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" dirty="0">
                <a:latin typeface="Arial MT"/>
                <a:cs typeface="Arial MT"/>
              </a:rPr>
              <a:t>la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vie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90" dirty="0">
                <a:latin typeface="Arial MT"/>
                <a:cs typeface="Arial MT"/>
              </a:rPr>
              <a:t>communautaire.</a:t>
            </a:r>
            <a:r>
              <a:rPr sz="1150" spc="27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Un</a:t>
            </a:r>
            <a:r>
              <a:rPr sz="1150" spc="-30" dirty="0">
                <a:latin typeface="Arial MT"/>
                <a:cs typeface="Arial MT"/>
              </a:rPr>
              <a:t> </a:t>
            </a:r>
            <a:r>
              <a:rPr sz="1150" spc="-20" dirty="0">
                <a:latin typeface="Arial MT"/>
                <a:cs typeface="Arial MT"/>
              </a:rPr>
              <a:t>appel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de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candidatures</a:t>
            </a:r>
            <a:r>
              <a:rPr sz="1150" spc="-25" dirty="0">
                <a:latin typeface="Arial MT"/>
                <a:cs typeface="Arial MT"/>
              </a:rPr>
              <a:t> officiel </a:t>
            </a:r>
            <a:r>
              <a:rPr sz="1150" spc="-75" dirty="0">
                <a:latin typeface="Arial MT"/>
                <a:cs typeface="Arial MT"/>
              </a:rPr>
              <a:t>sera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diffusé </a:t>
            </a:r>
            <a:r>
              <a:rPr sz="1150" spc="-114" dirty="0">
                <a:latin typeface="Arial MT"/>
                <a:cs typeface="Arial MT"/>
              </a:rPr>
              <a:t>sur</a:t>
            </a:r>
            <a:r>
              <a:rPr sz="1150" spc="-2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site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Internet</a:t>
            </a:r>
            <a:r>
              <a:rPr sz="1150" spc="18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et</a:t>
            </a:r>
            <a:r>
              <a:rPr sz="1150" spc="16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165" dirty="0">
                <a:latin typeface="Arial MT"/>
                <a:cs typeface="Arial MT"/>
              </a:rPr>
              <a:t> </a:t>
            </a:r>
            <a:r>
              <a:rPr sz="1150" spc="-25" dirty="0">
                <a:latin typeface="Arial MT"/>
                <a:cs typeface="Arial MT"/>
              </a:rPr>
              <a:t>page</a:t>
            </a:r>
            <a:r>
              <a:rPr sz="1150" spc="165" dirty="0">
                <a:latin typeface="Arial MT"/>
                <a:cs typeface="Arial MT"/>
              </a:rPr>
              <a:t> </a:t>
            </a:r>
            <a:r>
              <a:rPr sz="1150" spc="-80" dirty="0">
                <a:latin typeface="Arial MT"/>
                <a:cs typeface="Arial MT"/>
              </a:rPr>
              <a:t>Facebook.</a:t>
            </a:r>
            <a:r>
              <a:rPr sz="1150" spc="655" dirty="0">
                <a:latin typeface="Arial MT"/>
                <a:cs typeface="Arial MT"/>
              </a:rPr>
              <a:t> </a:t>
            </a:r>
            <a:r>
              <a:rPr sz="1150" spc="-120" dirty="0">
                <a:latin typeface="Arial MT"/>
                <a:cs typeface="Arial MT"/>
              </a:rPr>
              <a:t>Vous</a:t>
            </a:r>
            <a:r>
              <a:rPr sz="1150" spc="16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pouvez</a:t>
            </a:r>
            <a:r>
              <a:rPr sz="1150" spc="17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donner</a:t>
            </a:r>
            <a:r>
              <a:rPr sz="1150" spc="16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votre</a:t>
            </a:r>
            <a:r>
              <a:rPr sz="1150" spc="150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nom</a:t>
            </a:r>
            <a:r>
              <a:rPr sz="1150" spc="170" dirty="0">
                <a:latin typeface="Arial MT"/>
                <a:cs typeface="Arial MT"/>
              </a:rPr>
              <a:t> </a:t>
            </a:r>
            <a:r>
              <a:rPr sz="1150" spc="-100" dirty="0">
                <a:latin typeface="Arial MT"/>
                <a:cs typeface="Arial MT"/>
              </a:rPr>
              <a:t>en</a:t>
            </a:r>
            <a:r>
              <a:rPr sz="1150" spc="180" dirty="0">
                <a:latin typeface="Arial MT"/>
                <a:cs typeface="Arial MT"/>
              </a:rPr>
              <a:t> </a:t>
            </a:r>
            <a:r>
              <a:rPr sz="1150" spc="-140" dirty="0">
                <a:latin typeface="Arial MT"/>
                <a:cs typeface="Arial MT"/>
              </a:rPr>
              <a:t>nous</a:t>
            </a:r>
            <a:r>
              <a:rPr sz="1150" spc="18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contactant</a:t>
            </a:r>
            <a:r>
              <a:rPr sz="1150" spc="18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au</a:t>
            </a:r>
            <a:r>
              <a:rPr sz="1150" spc="150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bureau</a:t>
            </a:r>
            <a:r>
              <a:rPr sz="1150" spc="15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municipal.</a:t>
            </a:r>
            <a:r>
              <a:rPr sz="1150" spc="180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Votre</a:t>
            </a:r>
            <a:r>
              <a:rPr sz="1150" spc="-35" dirty="0">
                <a:latin typeface="Arial MT"/>
                <a:cs typeface="Arial MT"/>
              </a:rPr>
              <a:t> </a:t>
            </a:r>
            <a:r>
              <a:rPr sz="1150" spc="-55" dirty="0">
                <a:latin typeface="Arial MT"/>
                <a:cs typeface="Arial MT"/>
              </a:rPr>
              <a:t>implication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95" dirty="0">
                <a:latin typeface="Arial MT"/>
                <a:cs typeface="Arial MT"/>
              </a:rPr>
              <a:t>est</a:t>
            </a:r>
            <a:r>
              <a:rPr sz="1150" spc="-15" dirty="0">
                <a:latin typeface="Arial MT"/>
                <a:cs typeface="Arial MT"/>
              </a:rPr>
              <a:t> </a:t>
            </a:r>
            <a:r>
              <a:rPr sz="1150" spc="-35" dirty="0">
                <a:latin typeface="Arial MT"/>
                <a:cs typeface="Arial MT"/>
              </a:rPr>
              <a:t>le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moteur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45" dirty="0">
                <a:latin typeface="Arial MT"/>
                <a:cs typeface="Arial MT"/>
              </a:rPr>
              <a:t>de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0" dirty="0">
                <a:latin typeface="Arial MT"/>
                <a:cs typeface="Arial MT"/>
              </a:rPr>
              <a:t>notre</a:t>
            </a:r>
            <a:r>
              <a:rPr sz="1150" spc="-10" dirty="0">
                <a:latin typeface="Arial MT"/>
                <a:cs typeface="Arial MT"/>
              </a:rPr>
              <a:t> </a:t>
            </a:r>
            <a:r>
              <a:rPr sz="1150" spc="-50" dirty="0">
                <a:latin typeface="Arial MT"/>
                <a:cs typeface="Arial MT"/>
              </a:rPr>
              <a:t>vie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65" dirty="0">
                <a:latin typeface="Arial MT"/>
                <a:cs typeface="Arial MT"/>
              </a:rPr>
              <a:t>municipale;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85" dirty="0">
                <a:latin typeface="Arial MT"/>
                <a:cs typeface="Arial MT"/>
              </a:rPr>
              <a:t>venez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0" dirty="0">
                <a:latin typeface="Arial MT"/>
                <a:cs typeface="Arial MT"/>
              </a:rPr>
              <a:t>bâtir</a:t>
            </a:r>
            <a:r>
              <a:rPr sz="1150" spc="-20" dirty="0">
                <a:latin typeface="Arial MT"/>
                <a:cs typeface="Arial MT"/>
              </a:rPr>
              <a:t> </a:t>
            </a:r>
            <a:r>
              <a:rPr sz="1150" spc="-40" dirty="0">
                <a:latin typeface="Arial MT"/>
                <a:cs typeface="Arial MT"/>
              </a:rPr>
              <a:t>l'avenir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70" dirty="0">
                <a:latin typeface="Arial MT"/>
                <a:cs typeface="Arial MT"/>
              </a:rPr>
              <a:t>avec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135" dirty="0">
                <a:latin typeface="Arial MT"/>
                <a:cs typeface="Arial MT"/>
              </a:rPr>
              <a:t>nous</a:t>
            </a:r>
            <a:r>
              <a:rPr sz="1150" spc="-5" dirty="0">
                <a:latin typeface="Arial MT"/>
                <a:cs typeface="Arial MT"/>
              </a:rPr>
              <a:t> </a:t>
            </a:r>
            <a:r>
              <a:rPr sz="1150" spc="-75" dirty="0">
                <a:latin typeface="Arial MT"/>
                <a:cs typeface="Arial MT"/>
              </a:rPr>
              <a:t>!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1600" i="1" spc="-145" dirty="0">
                <a:latin typeface="Times New Roman"/>
                <a:cs typeface="Times New Roman"/>
              </a:rPr>
              <a:t>Pierre</a:t>
            </a:r>
            <a:r>
              <a:rPr sz="1600" i="1" spc="-15" dirty="0">
                <a:latin typeface="Times New Roman"/>
                <a:cs typeface="Times New Roman"/>
              </a:rPr>
              <a:t> </a:t>
            </a:r>
            <a:r>
              <a:rPr sz="1600" i="1" spc="-100" dirty="0">
                <a:latin typeface="Times New Roman"/>
                <a:cs typeface="Times New Roman"/>
              </a:rPr>
              <a:t>Savignac,</a:t>
            </a:r>
            <a:r>
              <a:rPr sz="1600" i="1" spc="-10" dirty="0">
                <a:latin typeface="Times New Roman"/>
                <a:cs typeface="Times New Roman"/>
              </a:rPr>
              <a:t> </a:t>
            </a:r>
            <a:r>
              <a:rPr sz="1600" i="1" spc="-20" dirty="0">
                <a:latin typeface="Times New Roman"/>
                <a:cs typeface="Times New Roman"/>
              </a:rPr>
              <a:t>maire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035"/>
              </a:spcBef>
            </a:pPr>
            <a:r>
              <a:rPr sz="1000" spc="-50" dirty="0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8912" y="728472"/>
            <a:ext cx="6894830" cy="335280"/>
          </a:xfrm>
          <a:prstGeom prst="rect">
            <a:avLst/>
          </a:prstGeom>
          <a:solidFill>
            <a:srgbClr val="11C1D8"/>
          </a:solidFill>
        </p:spPr>
        <p:txBody>
          <a:bodyPr vert="horz" wrap="square" lIns="0" tIns="0" rIns="0" bIns="0" rtlCol="0">
            <a:spAutoFit/>
          </a:bodyPr>
          <a:lstStyle/>
          <a:p>
            <a:pPr marR="5715" algn="ctr">
              <a:lnSpc>
                <a:spcPts val="2310"/>
              </a:lnSpc>
            </a:pPr>
            <a:r>
              <a:rPr sz="2000" b="1" cap="small" dirty="0">
                <a:latin typeface="Calibri"/>
                <a:cs typeface="Calibri"/>
              </a:rPr>
              <a:t>Un</a:t>
            </a:r>
            <a:r>
              <a:rPr sz="2000" b="1" cap="small" spc="254" dirty="0">
                <a:latin typeface="Calibri"/>
                <a:cs typeface="Calibri"/>
              </a:rPr>
              <a:t> </a:t>
            </a:r>
            <a:r>
              <a:rPr sz="2000" b="1" cap="small" spc="75" dirty="0">
                <a:latin typeface="Calibri"/>
                <a:cs typeface="Calibri"/>
              </a:rPr>
              <a:t>petit</a:t>
            </a:r>
            <a:r>
              <a:rPr sz="2000" b="1" cap="small" spc="265" dirty="0">
                <a:latin typeface="Calibri"/>
                <a:cs typeface="Calibri"/>
              </a:rPr>
              <a:t> </a:t>
            </a:r>
            <a:r>
              <a:rPr sz="2000" b="1" cap="small" dirty="0">
                <a:latin typeface="Calibri"/>
                <a:cs typeface="Calibri"/>
              </a:rPr>
              <a:t>mot</a:t>
            </a:r>
            <a:r>
              <a:rPr sz="2000" b="1" cap="small" spc="285" dirty="0">
                <a:latin typeface="Calibri"/>
                <a:cs typeface="Calibri"/>
              </a:rPr>
              <a:t> </a:t>
            </a:r>
            <a:r>
              <a:rPr sz="2000" b="1" cap="small" dirty="0">
                <a:latin typeface="Calibri"/>
                <a:cs typeface="Calibri"/>
              </a:rPr>
              <a:t>du</a:t>
            </a:r>
            <a:r>
              <a:rPr sz="2000" b="1" cap="small" spc="270" dirty="0">
                <a:latin typeface="Calibri"/>
                <a:cs typeface="Calibri"/>
              </a:rPr>
              <a:t> </a:t>
            </a:r>
            <a:r>
              <a:rPr sz="2000" b="1" cap="small" spc="75" dirty="0">
                <a:latin typeface="Calibri"/>
                <a:cs typeface="Calibri"/>
              </a:rPr>
              <a:t>Jardin</a:t>
            </a:r>
            <a:r>
              <a:rPr sz="2000" b="1" cap="small" spc="260" dirty="0">
                <a:latin typeface="Calibri"/>
                <a:cs typeface="Calibri"/>
              </a:rPr>
              <a:t> </a:t>
            </a:r>
            <a:r>
              <a:rPr sz="2000" b="1" cap="small" spc="60" dirty="0">
                <a:latin typeface="Calibri"/>
                <a:cs typeface="Calibri"/>
              </a:rPr>
              <a:t>d’enfants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8" y="1129025"/>
            <a:ext cx="6675755" cy="414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67155" marR="1362075" indent="2540" algn="ctr">
              <a:lnSpc>
                <a:spcPct val="121700"/>
              </a:lnSpc>
              <a:spcBef>
                <a:spcPts val="100"/>
              </a:spcBef>
            </a:pPr>
            <a:r>
              <a:rPr sz="1150" dirty="0">
                <a:latin typeface="Comic Sans MS"/>
                <a:cs typeface="Comic Sans MS"/>
              </a:rPr>
              <a:t>En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mai,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amis du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Jardin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ont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souligné la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fête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mères. </a:t>
            </a:r>
            <a:r>
              <a:rPr sz="1150" dirty="0">
                <a:latin typeface="Comic Sans MS"/>
                <a:cs typeface="Comic Sans MS"/>
              </a:rPr>
              <a:t>Grâce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aux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pirates,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ils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ont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travaillé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la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numération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 1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à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spc="-25" dirty="0">
                <a:latin typeface="Comic Sans MS"/>
                <a:cs typeface="Comic Sans MS"/>
              </a:rPr>
              <a:t>10.</a:t>
            </a:r>
            <a:endParaRPr sz="1150">
              <a:latin typeface="Comic Sans MS"/>
              <a:cs typeface="Comic Sans MS"/>
            </a:endParaRPr>
          </a:p>
          <a:p>
            <a:pPr marL="1091565" marR="1085215" algn="ctr">
              <a:lnSpc>
                <a:spcPts val="1680"/>
              </a:lnSpc>
              <a:spcBef>
                <a:spcPts val="95"/>
              </a:spcBef>
            </a:pPr>
            <a:r>
              <a:rPr sz="1150" dirty="0">
                <a:latin typeface="Comic Sans MS"/>
                <a:cs typeface="Comic Sans MS"/>
              </a:rPr>
              <a:t>Ils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ont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fait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expériences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avec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leur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ami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pissenlit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ont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parlé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spc="-25" dirty="0">
                <a:latin typeface="Comic Sans MS"/>
                <a:cs typeface="Comic Sans MS"/>
              </a:rPr>
              <a:t>de </a:t>
            </a:r>
            <a:r>
              <a:rPr sz="1150" spc="-60" dirty="0">
                <a:latin typeface="Comic Sans MS"/>
                <a:cs typeface="Comic Sans MS"/>
              </a:rPr>
              <a:t>lÕimportance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 porter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un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casque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en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spc="-20" dirty="0">
                <a:latin typeface="Comic Sans MS"/>
                <a:cs typeface="Comic Sans MS"/>
              </a:rPr>
              <a:t>vélo.</a:t>
            </a:r>
            <a:endParaRPr sz="1150">
              <a:latin typeface="Comic Sans MS"/>
              <a:cs typeface="Comic Sans MS"/>
            </a:endParaRPr>
          </a:p>
          <a:p>
            <a:pPr marL="12065" marR="5080" algn="ctr">
              <a:lnSpc>
                <a:spcPts val="1670"/>
              </a:lnSpc>
              <a:spcBef>
                <a:spcPts val="5"/>
              </a:spcBef>
            </a:pPr>
            <a:r>
              <a:rPr sz="1150" spc="-150" dirty="0">
                <a:latin typeface="Comic Sans MS"/>
                <a:cs typeface="Comic Sans MS"/>
              </a:rPr>
              <a:t>CÕest</a:t>
            </a:r>
            <a:r>
              <a:rPr sz="1150" spc="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à</a:t>
            </a:r>
            <a:r>
              <a:rPr sz="1150" spc="-3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travers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toutes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activités</a:t>
            </a:r>
            <a:r>
              <a:rPr sz="1150" spc="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que les amis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préparent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vers</a:t>
            </a:r>
            <a:r>
              <a:rPr sz="1150" spc="-3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</a:t>
            </a:r>
            <a:r>
              <a:rPr sz="1150" spc="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chemin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 </a:t>
            </a:r>
            <a:r>
              <a:rPr sz="1150" spc="-105" dirty="0">
                <a:latin typeface="Comic Sans MS"/>
                <a:cs typeface="Comic Sans MS"/>
              </a:rPr>
              <a:t>lÕécole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maternelle. </a:t>
            </a:r>
            <a:r>
              <a:rPr sz="1150" dirty="0">
                <a:latin typeface="Comic Sans MS"/>
                <a:cs typeface="Comic Sans MS"/>
              </a:rPr>
              <a:t>En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effet,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Coralie,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Antoine,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Liam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Colin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nous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quittent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la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maternelle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en</a:t>
            </a:r>
            <a:r>
              <a:rPr sz="1150" spc="-3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septembre</a:t>
            </a:r>
            <a:r>
              <a:rPr sz="1150" spc="-10" dirty="0">
                <a:latin typeface="Comic Sans MS"/>
                <a:cs typeface="Comic Sans MS"/>
              </a:rPr>
              <a:t> prochain.</a:t>
            </a:r>
            <a:endParaRPr sz="1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150" dirty="0">
                <a:latin typeface="Comic Sans MS"/>
                <a:cs typeface="Comic Sans MS"/>
              </a:rPr>
              <a:t>Nous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leur</a:t>
            </a:r>
            <a:r>
              <a:rPr sz="1150" spc="-3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souhaitons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bonne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chance!</a:t>
            </a:r>
            <a:endParaRPr sz="1150">
              <a:latin typeface="Comic Sans MS"/>
              <a:cs typeface="Comic Sans MS"/>
            </a:endParaRPr>
          </a:p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1150" dirty="0">
                <a:latin typeface="Comic Sans MS"/>
                <a:cs typeface="Comic Sans MS"/>
              </a:rPr>
              <a:t>Le Jardin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terminé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ses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activités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12juin.</a:t>
            </a:r>
            <a:endParaRPr sz="1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150" dirty="0">
                <a:latin typeface="Comic Sans MS"/>
                <a:cs typeface="Comic Sans MS"/>
              </a:rPr>
              <a:t>Les parents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ont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été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invités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 dernier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après-midi.</a:t>
            </a:r>
            <a:endParaRPr sz="1150">
              <a:latin typeface="Comic Sans MS"/>
              <a:cs typeface="Comic Sans MS"/>
            </a:endParaRPr>
          </a:p>
          <a:p>
            <a:pPr marL="3810" algn="ctr">
              <a:lnSpc>
                <a:spcPct val="100000"/>
              </a:lnSpc>
              <a:spcBef>
                <a:spcPts val="300"/>
              </a:spcBef>
            </a:pPr>
            <a:r>
              <a:rPr sz="1150" dirty="0">
                <a:latin typeface="Comic Sans MS"/>
                <a:cs typeface="Comic Sans MS"/>
              </a:rPr>
              <a:t>Merci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aux parents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et aux </a:t>
            </a:r>
            <a:r>
              <a:rPr sz="1150" spc="-10" dirty="0">
                <a:latin typeface="Comic Sans MS"/>
                <a:cs typeface="Comic Sans MS"/>
              </a:rPr>
              <a:t>grands-</a:t>
            </a:r>
            <a:r>
              <a:rPr sz="1150" dirty="0">
                <a:latin typeface="Comic Sans MS"/>
                <a:cs typeface="Comic Sans MS"/>
              </a:rPr>
              <a:t>parents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leur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participation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tout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au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long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 </a:t>
            </a:r>
            <a:r>
              <a:rPr sz="1150" spc="-10" dirty="0">
                <a:latin typeface="Comic Sans MS"/>
                <a:cs typeface="Comic Sans MS"/>
              </a:rPr>
              <a:t>lÕannée.</a:t>
            </a:r>
            <a:endParaRPr sz="1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150" dirty="0">
                <a:latin typeface="Comic Sans MS"/>
                <a:cs typeface="Comic Sans MS"/>
              </a:rPr>
              <a:t>Bravo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à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tous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amis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progrès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accomplis!</a:t>
            </a:r>
            <a:endParaRPr sz="1150">
              <a:latin typeface="Comic Sans MS"/>
              <a:cs typeface="Comic Sans MS"/>
            </a:endParaRPr>
          </a:p>
          <a:p>
            <a:pPr marL="1237615" marR="1225550" algn="ctr">
              <a:lnSpc>
                <a:spcPts val="1680"/>
              </a:lnSpc>
              <a:spcBef>
                <a:spcPts val="90"/>
              </a:spcBef>
            </a:pPr>
            <a:r>
              <a:rPr sz="1150" dirty="0">
                <a:latin typeface="Comic Sans MS"/>
                <a:cs typeface="Comic Sans MS"/>
              </a:rPr>
              <a:t>Merci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aux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commanditaires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qui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nous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ont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soutenus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cette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année</a:t>
            </a:r>
            <a:r>
              <a:rPr sz="1150" spc="15" dirty="0">
                <a:latin typeface="Comic Sans MS"/>
                <a:cs typeface="Comic Sans MS"/>
              </a:rPr>
              <a:t> </a:t>
            </a:r>
            <a:r>
              <a:rPr sz="1150" spc="-50" dirty="0">
                <a:latin typeface="Comic Sans MS"/>
                <a:cs typeface="Comic Sans MS"/>
              </a:rPr>
              <a:t>: </a:t>
            </a:r>
            <a:r>
              <a:rPr sz="1150" dirty="0">
                <a:latin typeface="Comic Sans MS"/>
                <a:cs typeface="Comic Sans MS"/>
              </a:rPr>
              <a:t>Cartouches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Lanaudière</a:t>
            </a:r>
            <a:r>
              <a:rPr sz="1150" spc="-3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et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Trésors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dÕÉlisabeth.</a:t>
            </a:r>
            <a:endParaRPr sz="1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150" dirty="0">
                <a:latin typeface="Comic Sans MS"/>
                <a:cs typeface="Comic Sans MS"/>
              </a:rPr>
              <a:t>La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période</a:t>
            </a:r>
            <a:r>
              <a:rPr sz="1150" spc="5" dirty="0">
                <a:latin typeface="Comic Sans MS"/>
                <a:cs typeface="Comic Sans MS"/>
              </a:rPr>
              <a:t> </a:t>
            </a:r>
            <a:r>
              <a:rPr sz="1150" spc="-60" dirty="0">
                <a:latin typeface="Comic Sans MS"/>
                <a:cs typeface="Comic Sans MS"/>
              </a:rPr>
              <a:t>dÕinscription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Jardin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</a:t>
            </a:r>
            <a:r>
              <a:rPr sz="1150" spc="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poursuit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tout-</a:t>
            </a:r>
            <a:r>
              <a:rPr sz="1150" dirty="0">
                <a:latin typeface="Comic Sans MS"/>
                <a:cs typeface="Comic Sans MS"/>
              </a:rPr>
              <a:t>petits de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3</a:t>
            </a:r>
            <a:r>
              <a:rPr sz="1150" spc="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à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5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spc="-20" dirty="0">
                <a:latin typeface="Comic Sans MS"/>
                <a:cs typeface="Comic Sans MS"/>
              </a:rPr>
              <a:t>ans.</a:t>
            </a:r>
            <a:endParaRPr sz="1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3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septembre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prochain,</a:t>
            </a:r>
            <a:r>
              <a:rPr sz="1150" spc="-3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quelques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places</a:t>
            </a:r>
            <a:r>
              <a:rPr sz="1150" spc="-2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seront</a:t>
            </a:r>
            <a:r>
              <a:rPr sz="1150" spc="-30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disponibles.</a:t>
            </a:r>
            <a:endParaRPr sz="1150">
              <a:latin typeface="Comic Sans MS"/>
              <a:cs typeface="Comic Sans MS"/>
            </a:endParaRPr>
          </a:p>
          <a:p>
            <a:pPr marL="1905" algn="ctr">
              <a:lnSpc>
                <a:spcPct val="100000"/>
              </a:lnSpc>
              <a:spcBef>
                <a:spcPts val="300"/>
              </a:spcBef>
            </a:pPr>
            <a:r>
              <a:rPr sz="1150" dirty="0">
                <a:latin typeface="Comic Sans MS"/>
                <a:cs typeface="Comic Sans MS"/>
              </a:rPr>
              <a:t>Le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service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peut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être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offert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les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enfants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demeurant</a:t>
            </a:r>
            <a:r>
              <a:rPr sz="1150" spc="-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dans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spc="-95" dirty="0">
                <a:latin typeface="Comic Sans MS"/>
                <a:cs typeface="Comic Sans MS"/>
              </a:rPr>
              <a:t>dÕautres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villages</a:t>
            </a:r>
            <a:r>
              <a:rPr sz="1150" spc="-1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également.</a:t>
            </a:r>
            <a:endParaRPr sz="115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150" spc="-10" dirty="0">
                <a:latin typeface="Comic Sans MS"/>
                <a:cs typeface="Comic Sans MS"/>
              </a:rPr>
              <a:t>Parlez-</a:t>
            </a:r>
            <a:r>
              <a:rPr sz="1150" dirty="0">
                <a:latin typeface="Comic Sans MS"/>
                <a:cs typeface="Comic Sans MS"/>
              </a:rPr>
              <a:t>en</a:t>
            </a:r>
            <a:r>
              <a:rPr sz="1150" spc="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dans</a:t>
            </a:r>
            <a:r>
              <a:rPr sz="1150" spc="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votre </a:t>
            </a:r>
            <a:r>
              <a:rPr sz="1150" spc="-10" dirty="0">
                <a:latin typeface="Comic Sans MS"/>
                <a:cs typeface="Comic Sans MS"/>
              </a:rPr>
              <a:t>entourage.</a:t>
            </a:r>
            <a:endParaRPr sz="1150">
              <a:latin typeface="Comic Sans MS"/>
              <a:cs typeface="Comic Sans MS"/>
            </a:endParaRPr>
          </a:p>
          <a:p>
            <a:pPr marL="1386840" marR="1380490" algn="ctr">
              <a:lnSpc>
                <a:spcPct val="121700"/>
              </a:lnSpc>
              <a:spcBef>
                <a:spcPts val="600"/>
              </a:spcBef>
            </a:pP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plus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spc="-55" dirty="0">
                <a:latin typeface="Comic Sans MS"/>
                <a:cs typeface="Comic Sans MS"/>
              </a:rPr>
              <a:t>dÕinformations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et/ou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pour</a:t>
            </a:r>
            <a:r>
              <a:rPr sz="1150" spc="-2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inscrire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votre</a:t>
            </a:r>
            <a:r>
              <a:rPr sz="1150" spc="-5" dirty="0">
                <a:latin typeface="Comic Sans MS"/>
                <a:cs typeface="Comic Sans MS"/>
              </a:rPr>
              <a:t> </a:t>
            </a:r>
            <a:r>
              <a:rPr sz="1150" spc="-10" dirty="0">
                <a:latin typeface="Comic Sans MS"/>
                <a:cs typeface="Comic Sans MS"/>
              </a:rPr>
              <a:t>enfant, </a:t>
            </a:r>
            <a:r>
              <a:rPr sz="1150" dirty="0">
                <a:latin typeface="Comic Sans MS"/>
                <a:cs typeface="Comic Sans MS"/>
              </a:rPr>
              <a:t>contactez Jolaine Gravel</a:t>
            </a:r>
            <a:r>
              <a:rPr sz="1150" spc="10" dirty="0">
                <a:latin typeface="Comic Sans MS"/>
                <a:cs typeface="Comic Sans MS"/>
              </a:rPr>
              <a:t> </a:t>
            </a:r>
            <a:r>
              <a:rPr sz="1150" dirty="0">
                <a:latin typeface="Comic Sans MS"/>
                <a:cs typeface="Comic Sans MS"/>
              </a:rPr>
              <a:t>au</a:t>
            </a:r>
            <a:r>
              <a:rPr sz="1150" spc="-10" dirty="0">
                <a:latin typeface="Comic Sans MS"/>
                <a:cs typeface="Comic Sans MS"/>
              </a:rPr>
              <a:t> 450-389-</a:t>
            </a:r>
            <a:r>
              <a:rPr sz="1150" spc="-20" dirty="0">
                <a:latin typeface="Comic Sans MS"/>
                <a:cs typeface="Comic Sans MS"/>
              </a:rPr>
              <a:t>0987.</a:t>
            </a:r>
            <a:endParaRPr sz="115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8912" y="7754111"/>
            <a:ext cx="6894830" cy="167640"/>
          </a:xfrm>
          <a:custGeom>
            <a:avLst/>
            <a:gdLst/>
            <a:ahLst/>
            <a:cxnLst/>
            <a:rect l="l" t="t" r="r" b="b"/>
            <a:pathLst>
              <a:path w="6894830" h="167640">
                <a:moveTo>
                  <a:pt x="6894575" y="167639"/>
                </a:moveTo>
                <a:lnTo>
                  <a:pt x="0" y="167639"/>
                </a:lnTo>
                <a:lnTo>
                  <a:pt x="0" y="0"/>
                </a:lnTo>
                <a:lnTo>
                  <a:pt x="6894575" y="0"/>
                </a:lnTo>
                <a:lnTo>
                  <a:pt x="6894575" y="167639"/>
                </a:lnTo>
                <a:close/>
              </a:path>
            </a:pathLst>
          </a:custGeom>
          <a:solidFill>
            <a:srgbClr val="11C1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9800" y="7940073"/>
            <a:ext cx="4015740" cy="130746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400"/>
              </a:spcBef>
            </a:pPr>
            <a:r>
              <a:rPr sz="1400" cap="small" spc="145" dirty="0">
                <a:latin typeface="Arial MT"/>
                <a:cs typeface="Arial MT"/>
              </a:rPr>
              <a:t>Rappel</a:t>
            </a:r>
            <a:endParaRPr sz="1400">
              <a:latin typeface="Arial MT"/>
              <a:cs typeface="Arial MT"/>
            </a:endParaRPr>
          </a:p>
          <a:p>
            <a:pPr marL="1270" algn="ctr">
              <a:lnSpc>
                <a:spcPct val="100000"/>
              </a:lnSpc>
              <a:spcBef>
                <a:spcPts val="300"/>
              </a:spcBef>
            </a:pPr>
            <a:r>
              <a:rPr sz="1400" cap="small" spc="90" dirty="0">
                <a:latin typeface="Arial MT"/>
                <a:cs typeface="Arial MT"/>
              </a:rPr>
              <a:t>Installations</a:t>
            </a:r>
            <a:r>
              <a:rPr sz="1400" cap="small" spc="80" dirty="0">
                <a:latin typeface="Arial MT"/>
                <a:cs typeface="Arial MT"/>
              </a:rPr>
              <a:t> </a:t>
            </a:r>
            <a:r>
              <a:rPr sz="1400" cap="small" spc="60" dirty="0">
                <a:latin typeface="Arial MT"/>
                <a:cs typeface="Arial MT"/>
              </a:rPr>
              <a:t>septiques</a:t>
            </a: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00899"/>
              </a:lnSpc>
              <a:spcBef>
                <a:spcPts val="405"/>
              </a:spcBef>
            </a:pPr>
            <a:r>
              <a:rPr sz="1100" b="1" spc="-30" dirty="0">
                <a:solidFill>
                  <a:srgbClr val="ED0000"/>
                </a:solidFill>
                <a:latin typeface="Tahoma"/>
                <a:cs typeface="Tahoma"/>
              </a:rPr>
              <a:t>Vous</a:t>
            </a:r>
            <a:r>
              <a:rPr sz="1100" b="1" spc="-5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40" dirty="0">
                <a:solidFill>
                  <a:srgbClr val="ED0000"/>
                </a:solidFill>
                <a:latin typeface="Tahoma"/>
                <a:cs typeface="Tahoma"/>
              </a:rPr>
              <a:t>êtes</a:t>
            </a:r>
            <a:r>
              <a:rPr sz="1100" b="1" spc="-5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responsable</a:t>
            </a:r>
            <a:r>
              <a:rPr sz="1100" b="1" spc="-6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ED0000"/>
                </a:solidFill>
                <a:latin typeface="Tahoma"/>
                <a:cs typeface="Tahoma"/>
              </a:rPr>
              <a:t>de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ED0000"/>
                </a:solidFill>
                <a:latin typeface="Tahoma"/>
                <a:cs typeface="Tahoma"/>
              </a:rPr>
              <a:t>faire</a:t>
            </a:r>
            <a:r>
              <a:rPr sz="1100" b="1" spc="-4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40" dirty="0">
                <a:solidFill>
                  <a:srgbClr val="ED0000"/>
                </a:solidFill>
                <a:latin typeface="Tahoma"/>
                <a:cs typeface="Tahoma"/>
              </a:rPr>
              <a:t>vidanger</a:t>
            </a:r>
            <a:r>
              <a:rPr sz="1100" b="1" spc="-6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45" dirty="0">
                <a:solidFill>
                  <a:srgbClr val="ED0000"/>
                </a:solidFill>
                <a:latin typeface="Tahoma"/>
                <a:cs typeface="Tahoma"/>
              </a:rPr>
              <a:t>votre</a:t>
            </a:r>
            <a:r>
              <a:rPr sz="1100" b="1" spc="-4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30" dirty="0">
                <a:solidFill>
                  <a:srgbClr val="ED0000"/>
                </a:solidFill>
                <a:latin typeface="Tahoma"/>
                <a:cs typeface="Tahoma"/>
              </a:rPr>
              <a:t>fosse </a:t>
            </a:r>
            <a:r>
              <a:rPr sz="1100" b="1" spc="-20" dirty="0">
                <a:solidFill>
                  <a:srgbClr val="ED0000"/>
                </a:solidFill>
                <a:latin typeface="Tahoma"/>
                <a:cs typeface="Tahoma"/>
              </a:rPr>
              <a:t>septique </a:t>
            </a:r>
            <a:r>
              <a:rPr sz="1100" b="1" spc="-50" dirty="0">
                <a:solidFill>
                  <a:srgbClr val="ED0000"/>
                </a:solidFill>
                <a:latin typeface="Tahoma"/>
                <a:cs typeface="Tahoma"/>
              </a:rPr>
              <a:t>tous</a:t>
            </a:r>
            <a:r>
              <a:rPr sz="1100" b="1" spc="-3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ED0000"/>
                </a:solidFill>
                <a:latin typeface="Tahoma"/>
                <a:cs typeface="Tahoma"/>
              </a:rPr>
              <a:t>les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45" dirty="0">
                <a:solidFill>
                  <a:srgbClr val="ED0000"/>
                </a:solidFill>
                <a:latin typeface="Tahoma"/>
                <a:cs typeface="Tahoma"/>
              </a:rPr>
              <a:t>deux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125" dirty="0">
                <a:solidFill>
                  <a:srgbClr val="ED0000"/>
                </a:solidFill>
                <a:latin typeface="Tahoma"/>
                <a:cs typeface="Tahoma"/>
              </a:rPr>
              <a:t>(2)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ED0000"/>
                </a:solidFill>
                <a:latin typeface="Tahoma"/>
                <a:cs typeface="Tahoma"/>
              </a:rPr>
              <a:t>ans.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00899"/>
              </a:lnSpc>
              <a:spcBef>
                <a:spcPts val="395"/>
              </a:spcBef>
            </a:pPr>
            <a:r>
              <a:rPr sz="1100" b="1" spc="-30" dirty="0">
                <a:solidFill>
                  <a:srgbClr val="ED0000"/>
                </a:solidFill>
                <a:latin typeface="Tahoma"/>
                <a:cs typeface="Tahoma"/>
              </a:rPr>
              <a:t>Une</a:t>
            </a:r>
            <a:r>
              <a:rPr sz="1100" b="1" spc="-2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ED0000"/>
                </a:solidFill>
                <a:latin typeface="Tahoma"/>
                <a:cs typeface="Tahoma"/>
              </a:rPr>
              <a:t>copie</a:t>
            </a:r>
            <a:r>
              <a:rPr sz="1100" b="1" spc="-1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ED0000"/>
                </a:solidFill>
                <a:latin typeface="Tahoma"/>
                <a:cs typeface="Tahoma"/>
              </a:rPr>
              <a:t>de</a:t>
            </a:r>
            <a:r>
              <a:rPr sz="1100" b="1" spc="-1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ED0000"/>
                </a:solidFill>
                <a:latin typeface="Tahoma"/>
                <a:cs typeface="Tahoma"/>
              </a:rPr>
              <a:t>la</a:t>
            </a:r>
            <a:r>
              <a:rPr sz="1100" b="1" spc="-3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40" dirty="0">
                <a:solidFill>
                  <a:srgbClr val="ED0000"/>
                </a:solidFill>
                <a:latin typeface="Tahoma"/>
                <a:cs typeface="Tahoma"/>
              </a:rPr>
              <a:t>facture</a:t>
            </a:r>
            <a:r>
              <a:rPr sz="1100" b="1" spc="-2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dirty="0">
                <a:solidFill>
                  <a:srgbClr val="ED0000"/>
                </a:solidFill>
                <a:latin typeface="Tahoma"/>
                <a:cs typeface="Tahoma"/>
              </a:rPr>
              <a:t>de</a:t>
            </a:r>
            <a:r>
              <a:rPr sz="1100" b="1" spc="-2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vidange</a:t>
            </a:r>
            <a:r>
              <a:rPr sz="1100" b="1" spc="-1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40" dirty="0">
                <a:solidFill>
                  <a:srgbClr val="ED0000"/>
                </a:solidFill>
                <a:latin typeface="Tahoma"/>
                <a:cs typeface="Tahoma"/>
              </a:rPr>
              <a:t>doit</a:t>
            </a:r>
            <a:r>
              <a:rPr sz="1100" b="1" spc="-3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50" dirty="0">
                <a:solidFill>
                  <a:srgbClr val="ED0000"/>
                </a:solidFill>
                <a:latin typeface="Tahoma"/>
                <a:cs typeface="Tahoma"/>
              </a:rPr>
              <a:t>obligatoirement</a:t>
            </a:r>
            <a:r>
              <a:rPr sz="1100" b="1" spc="-2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20" dirty="0">
                <a:solidFill>
                  <a:srgbClr val="ED0000"/>
                </a:solidFill>
                <a:latin typeface="Tahoma"/>
                <a:cs typeface="Tahoma"/>
              </a:rPr>
              <a:t>être </a:t>
            </a:r>
            <a:r>
              <a:rPr sz="1100" b="1" spc="-45" dirty="0">
                <a:solidFill>
                  <a:srgbClr val="ED0000"/>
                </a:solidFill>
                <a:latin typeface="Tahoma"/>
                <a:cs typeface="Tahoma"/>
              </a:rPr>
              <a:t>transmise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60" dirty="0">
                <a:solidFill>
                  <a:srgbClr val="ED0000"/>
                </a:solidFill>
                <a:latin typeface="Tahoma"/>
                <a:cs typeface="Tahoma"/>
              </a:rPr>
              <a:t>à</a:t>
            </a:r>
            <a:r>
              <a:rPr sz="1100" b="1" spc="-35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55" dirty="0">
                <a:solidFill>
                  <a:srgbClr val="ED0000"/>
                </a:solidFill>
                <a:latin typeface="Tahoma"/>
                <a:cs typeface="Tahoma"/>
              </a:rPr>
              <a:t>la</a:t>
            </a:r>
            <a:r>
              <a:rPr sz="1100" b="1" spc="-40" dirty="0">
                <a:solidFill>
                  <a:srgbClr val="ED0000"/>
                </a:solidFill>
                <a:latin typeface="Tahoma"/>
                <a:cs typeface="Tahoma"/>
              </a:rPr>
              <a:t> </a:t>
            </a:r>
            <a:r>
              <a:rPr sz="1100" b="1" spc="-10" dirty="0">
                <a:solidFill>
                  <a:srgbClr val="ED0000"/>
                </a:solidFill>
                <a:latin typeface="Tahoma"/>
                <a:cs typeface="Tahoma"/>
              </a:rPr>
              <a:t>municipalité.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2952" y="5291328"/>
            <a:ext cx="1225295" cy="217931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66343" y="5308091"/>
            <a:ext cx="1400810" cy="2222500"/>
            <a:chOff x="466343" y="5308091"/>
            <a:chExt cx="1400810" cy="22225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775" y="5334000"/>
              <a:ext cx="1344167" cy="21671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6343" y="5308091"/>
              <a:ext cx="1400810" cy="2222500"/>
            </a:xfrm>
            <a:custGeom>
              <a:avLst/>
              <a:gdLst/>
              <a:ahLst/>
              <a:cxnLst/>
              <a:rect l="l" t="t" r="r" b="b"/>
              <a:pathLst>
                <a:path w="1400810" h="2222500">
                  <a:moveTo>
                    <a:pt x="1392936" y="2221991"/>
                  </a:moveTo>
                  <a:lnTo>
                    <a:pt x="6096" y="2221991"/>
                  </a:lnTo>
                  <a:lnTo>
                    <a:pt x="0" y="2214372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1392936" y="0"/>
                  </a:lnTo>
                  <a:lnTo>
                    <a:pt x="1400555" y="6096"/>
                  </a:lnTo>
                  <a:lnTo>
                    <a:pt x="1400555" y="9144"/>
                  </a:lnTo>
                  <a:lnTo>
                    <a:pt x="12192" y="9144"/>
                  </a:lnTo>
                  <a:lnTo>
                    <a:pt x="9144" y="12192"/>
                  </a:lnTo>
                  <a:lnTo>
                    <a:pt x="9144" y="2209800"/>
                  </a:lnTo>
                  <a:lnTo>
                    <a:pt x="12192" y="2211324"/>
                  </a:lnTo>
                  <a:lnTo>
                    <a:pt x="1400555" y="2211324"/>
                  </a:lnTo>
                  <a:lnTo>
                    <a:pt x="1400555" y="2214372"/>
                  </a:lnTo>
                  <a:lnTo>
                    <a:pt x="1392936" y="2221991"/>
                  </a:lnTo>
                  <a:close/>
                </a:path>
                <a:path w="1400810" h="2222500">
                  <a:moveTo>
                    <a:pt x="1400555" y="2211324"/>
                  </a:moveTo>
                  <a:lnTo>
                    <a:pt x="1388363" y="2211324"/>
                  </a:lnTo>
                  <a:lnTo>
                    <a:pt x="1389888" y="2209800"/>
                  </a:lnTo>
                  <a:lnTo>
                    <a:pt x="1389888" y="12192"/>
                  </a:lnTo>
                  <a:lnTo>
                    <a:pt x="1388363" y="9144"/>
                  </a:lnTo>
                  <a:lnTo>
                    <a:pt x="1400555" y="9144"/>
                  </a:lnTo>
                  <a:lnTo>
                    <a:pt x="1400555" y="2211324"/>
                  </a:lnTo>
                  <a:close/>
                </a:path>
                <a:path w="1400810" h="2222500">
                  <a:moveTo>
                    <a:pt x="1380744" y="2202180"/>
                  </a:moveTo>
                  <a:lnTo>
                    <a:pt x="19812" y="2202180"/>
                  </a:lnTo>
                  <a:lnTo>
                    <a:pt x="19812" y="19812"/>
                  </a:lnTo>
                  <a:lnTo>
                    <a:pt x="1380744" y="19812"/>
                  </a:lnTo>
                  <a:lnTo>
                    <a:pt x="1380744" y="30480"/>
                  </a:lnTo>
                  <a:lnTo>
                    <a:pt x="28956" y="30480"/>
                  </a:lnTo>
                  <a:lnTo>
                    <a:pt x="28956" y="2191512"/>
                  </a:lnTo>
                  <a:lnTo>
                    <a:pt x="1380744" y="2191512"/>
                  </a:lnTo>
                  <a:lnTo>
                    <a:pt x="1380744" y="2202180"/>
                  </a:lnTo>
                  <a:close/>
                </a:path>
                <a:path w="1400810" h="2222500">
                  <a:moveTo>
                    <a:pt x="1380744" y="2191512"/>
                  </a:moveTo>
                  <a:lnTo>
                    <a:pt x="1370076" y="2191512"/>
                  </a:lnTo>
                  <a:lnTo>
                    <a:pt x="1370076" y="30480"/>
                  </a:lnTo>
                  <a:lnTo>
                    <a:pt x="1380744" y="30480"/>
                  </a:lnTo>
                  <a:lnTo>
                    <a:pt x="1380744" y="21915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257044" y="5455920"/>
            <a:ext cx="3261360" cy="1774189"/>
            <a:chOff x="2257044" y="5455920"/>
            <a:chExt cx="3261360" cy="1774189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2951" y="5483351"/>
              <a:ext cx="3209543" cy="17190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57044" y="5455920"/>
              <a:ext cx="3261360" cy="1774189"/>
            </a:xfrm>
            <a:custGeom>
              <a:avLst/>
              <a:gdLst/>
              <a:ahLst/>
              <a:cxnLst/>
              <a:rect l="l" t="t" r="r" b="b"/>
              <a:pathLst>
                <a:path w="3261360" h="1774190">
                  <a:moveTo>
                    <a:pt x="3255264" y="1773936"/>
                  </a:moveTo>
                  <a:lnTo>
                    <a:pt x="6096" y="1773936"/>
                  </a:lnTo>
                  <a:lnTo>
                    <a:pt x="0" y="1767840"/>
                  </a:lnTo>
                  <a:lnTo>
                    <a:pt x="0" y="6096"/>
                  </a:lnTo>
                  <a:lnTo>
                    <a:pt x="6096" y="0"/>
                  </a:lnTo>
                  <a:lnTo>
                    <a:pt x="3255264" y="0"/>
                  </a:lnTo>
                  <a:lnTo>
                    <a:pt x="3261360" y="6096"/>
                  </a:lnTo>
                  <a:lnTo>
                    <a:pt x="3261360" y="10668"/>
                  </a:lnTo>
                  <a:lnTo>
                    <a:pt x="12192" y="10668"/>
                  </a:lnTo>
                  <a:lnTo>
                    <a:pt x="9144" y="12192"/>
                  </a:lnTo>
                  <a:lnTo>
                    <a:pt x="9144" y="1761744"/>
                  </a:lnTo>
                  <a:lnTo>
                    <a:pt x="12192" y="1764791"/>
                  </a:lnTo>
                  <a:lnTo>
                    <a:pt x="3261360" y="1764791"/>
                  </a:lnTo>
                  <a:lnTo>
                    <a:pt x="3261360" y="1767840"/>
                  </a:lnTo>
                  <a:lnTo>
                    <a:pt x="3255264" y="1773936"/>
                  </a:lnTo>
                  <a:close/>
                </a:path>
                <a:path w="3261360" h="1774190">
                  <a:moveTo>
                    <a:pt x="3261360" y="1764791"/>
                  </a:moveTo>
                  <a:lnTo>
                    <a:pt x="3249168" y="1764791"/>
                  </a:lnTo>
                  <a:lnTo>
                    <a:pt x="3252216" y="1761744"/>
                  </a:lnTo>
                  <a:lnTo>
                    <a:pt x="3252216" y="12192"/>
                  </a:lnTo>
                  <a:lnTo>
                    <a:pt x="3249168" y="10668"/>
                  </a:lnTo>
                  <a:lnTo>
                    <a:pt x="3261360" y="10668"/>
                  </a:lnTo>
                  <a:lnTo>
                    <a:pt x="3261360" y="1764791"/>
                  </a:lnTo>
                  <a:close/>
                </a:path>
                <a:path w="3261360" h="1774190">
                  <a:moveTo>
                    <a:pt x="3241548" y="1754124"/>
                  </a:moveTo>
                  <a:lnTo>
                    <a:pt x="19812" y="1754124"/>
                  </a:lnTo>
                  <a:lnTo>
                    <a:pt x="19812" y="19812"/>
                  </a:lnTo>
                  <a:lnTo>
                    <a:pt x="3241548" y="19812"/>
                  </a:lnTo>
                  <a:lnTo>
                    <a:pt x="3241548" y="30480"/>
                  </a:lnTo>
                  <a:lnTo>
                    <a:pt x="28956" y="30480"/>
                  </a:lnTo>
                  <a:lnTo>
                    <a:pt x="28956" y="1744980"/>
                  </a:lnTo>
                  <a:lnTo>
                    <a:pt x="3241548" y="1744980"/>
                  </a:lnTo>
                  <a:lnTo>
                    <a:pt x="3241548" y="1754124"/>
                  </a:lnTo>
                  <a:close/>
                </a:path>
                <a:path w="3261360" h="1774190">
                  <a:moveTo>
                    <a:pt x="3241548" y="1744980"/>
                  </a:moveTo>
                  <a:lnTo>
                    <a:pt x="3232403" y="1744980"/>
                  </a:lnTo>
                  <a:lnTo>
                    <a:pt x="3232403" y="30480"/>
                  </a:lnTo>
                  <a:lnTo>
                    <a:pt x="3241548" y="30480"/>
                  </a:lnTo>
                  <a:lnTo>
                    <a:pt x="3241548" y="17449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39839" y="1066800"/>
            <a:ext cx="978408" cy="92354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457962" y="7960614"/>
            <a:ext cx="6518909" cy="1662430"/>
            <a:chOff x="457962" y="7960614"/>
            <a:chExt cx="6518909" cy="1662430"/>
          </a:xfrm>
        </p:grpSpPr>
        <p:sp>
          <p:nvSpPr>
            <p:cNvPr id="15" name="object 15"/>
            <p:cNvSpPr/>
            <p:nvPr/>
          </p:nvSpPr>
          <p:spPr>
            <a:xfrm>
              <a:off x="477012" y="7979664"/>
              <a:ext cx="4709160" cy="1592580"/>
            </a:xfrm>
            <a:custGeom>
              <a:avLst/>
              <a:gdLst/>
              <a:ahLst/>
              <a:cxnLst/>
              <a:rect l="l" t="t" r="r" b="b"/>
              <a:pathLst>
                <a:path w="4709160" h="1592579">
                  <a:moveTo>
                    <a:pt x="0" y="797051"/>
                  </a:moveTo>
                  <a:lnTo>
                    <a:pt x="3998" y="750195"/>
                  </a:lnTo>
                  <a:lnTo>
                    <a:pt x="15847" y="704055"/>
                  </a:lnTo>
                  <a:lnTo>
                    <a:pt x="35324" y="658705"/>
                  </a:lnTo>
                  <a:lnTo>
                    <a:pt x="62208" y="614220"/>
                  </a:lnTo>
                  <a:lnTo>
                    <a:pt x="96279" y="570675"/>
                  </a:lnTo>
                  <a:lnTo>
                    <a:pt x="137314" y="528145"/>
                  </a:lnTo>
                  <a:lnTo>
                    <a:pt x="185094" y="486703"/>
                  </a:lnTo>
                  <a:lnTo>
                    <a:pt x="239396" y="446425"/>
                  </a:lnTo>
                  <a:lnTo>
                    <a:pt x="300000" y="407385"/>
                  </a:lnTo>
                  <a:lnTo>
                    <a:pt x="366684" y="369657"/>
                  </a:lnTo>
                  <a:lnTo>
                    <a:pt x="402237" y="351308"/>
                  </a:lnTo>
                  <a:lnTo>
                    <a:pt x="439227" y="333316"/>
                  </a:lnTo>
                  <a:lnTo>
                    <a:pt x="477627" y="315689"/>
                  </a:lnTo>
                  <a:lnTo>
                    <a:pt x="517409" y="298437"/>
                  </a:lnTo>
                  <a:lnTo>
                    <a:pt x="558544" y="281569"/>
                  </a:lnTo>
                  <a:lnTo>
                    <a:pt x="601007" y="265094"/>
                  </a:lnTo>
                  <a:lnTo>
                    <a:pt x="644768" y="249022"/>
                  </a:lnTo>
                  <a:lnTo>
                    <a:pt x="689800" y="233362"/>
                  </a:lnTo>
                  <a:lnTo>
                    <a:pt x="736076" y="218123"/>
                  </a:lnTo>
                  <a:lnTo>
                    <a:pt x="783568" y="203315"/>
                  </a:lnTo>
                  <a:lnTo>
                    <a:pt x="832248" y="188947"/>
                  </a:lnTo>
                  <a:lnTo>
                    <a:pt x="882089" y="175028"/>
                  </a:lnTo>
                  <a:lnTo>
                    <a:pt x="933063" y="161568"/>
                  </a:lnTo>
                  <a:lnTo>
                    <a:pt x="985142" y="148576"/>
                  </a:lnTo>
                  <a:lnTo>
                    <a:pt x="1038299" y="136061"/>
                  </a:lnTo>
                  <a:lnTo>
                    <a:pt x="1092506" y="124033"/>
                  </a:lnTo>
                  <a:lnTo>
                    <a:pt x="1147735" y="112500"/>
                  </a:lnTo>
                  <a:lnTo>
                    <a:pt x="1203959" y="101473"/>
                  </a:lnTo>
                  <a:lnTo>
                    <a:pt x="1261151" y="90960"/>
                  </a:lnTo>
                  <a:lnTo>
                    <a:pt x="1319281" y="80971"/>
                  </a:lnTo>
                  <a:lnTo>
                    <a:pt x="1378324" y="71516"/>
                  </a:lnTo>
                  <a:lnTo>
                    <a:pt x="1438251" y="62603"/>
                  </a:lnTo>
                  <a:lnTo>
                    <a:pt x="1499034" y="54241"/>
                  </a:lnTo>
                  <a:lnTo>
                    <a:pt x="1560646" y="46441"/>
                  </a:lnTo>
                  <a:lnTo>
                    <a:pt x="1623059" y="39211"/>
                  </a:lnTo>
                  <a:lnTo>
                    <a:pt x="1686246" y="32561"/>
                  </a:lnTo>
                  <a:lnTo>
                    <a:pt x="1750179" y="26500"/>
                  </a:lnTo>
                  <a:lnTo>
                    <a:pt x="1814830" y="21038"/>
                  </a:lnTo>
                  <a:lnTo>
                    <a:pt x="1880172" y="16183"/>
                  </a:lnTo>
                  <a:lnTo>
                    <a:pt x="1946177" y="11945"/>
                  </a:lnTo>
                  <a:lnTo>
                    <a:pt x="2012817" y="8334"/>
                  </a:lnTo>
                  <a:lnTo>
                    <a:pt x="2080065" y="5358"/>
                  </a:lnTo>
                  <a:lnTo>
                    <a:pt x="2147892" y="3028"/>
                  </a:lnTo>
                  <a:lnTo>
                    <a:pt x="2216273" y="1352"/>
                  </a:lnTo>
                  <a:lnTo>
                    <a:pt x="2285177" y="339"/>
                  </a:lnTo>
                  <a:lnTo>
                    <a:pt x="2354579" y="0"/>
                  </a:lnTo>
                  <a:lnTo>
                    <a:pt x="2423981" y="339"/>
                  </a:lnTo>
                  <a:lnTo>
                    <a:pt x="2492886" y="1352"/>
                  </a:lnTo>
                  <a:lnTo>
                    <a:pt x="2561267" y="3028"/>
                  </a:lnTo>
                  <a:lnTo>
                    <a:pt x="2629094" y="5358"/>
                  </a:lnTo>
                  <a:lnTo>
                    <a:pt x="2696342" y="8334"/>
                  </a:lnTo>
                  <a:lnTo>
                    <a:pt x="2762982" y="11945"/>
                  </a:lnTo>
                  <a:lnTo>
                    <a:pt x="2828987" y="16183"/>
                  </a:lnTo>
                  <a:lnTo>
                    <a:pt x="2894329" y="21038"/>
                  </a:lnTo>
                  <a:lnTo>
                    <a:pt x="2958980" y="26500"/>
                  </a:lnTo>
                  <a:lnTo>
                    <a:pt x="3022913" y="32561"/>
                  </a:lnTo>
                  <a:lnTo>
                    <a:pt x="3086100" y="39211"/>
                  </a:lnTo>
                  <a:lnTo>
                    <a:pt x="3148513" y="46441"/>
                  </a:lnTo>
                  <a:lnTo>
                    <a:pt x="3210125" y="54241"/>
                  </a:lnTo>
                  <a:lnTo>
                    <a:pt x="3270908" y="62603"/>
                  </a:lnTo>
                  <a:lnTo>
                    <a:pt x="3330835" y="71516"/>
                  </a:lnTo>
                  <a:lnTo>
                    <a:pt x="3389878" y="80971"/>
                  </a:lnTo>
                  <a:lnTo>
                    <a:pt x="3448008" y="90960"/>
                  </a:lnTo>
                  <a:lnTo>
                    <a:pt x="3505200" y="101473"/>
                  </a:lnTo>
                  <a:lnTo>
                    <a:pt x="3561424" y="112500"/>
                  </a:lnTo>
                  <a:lnTo>
                    <a:pt x="3616653" y="124033"/>
                  </a:lnTo>
                  <a:lnTo>
                    <a:pt x="3670860" y="136061"/>
                  </a:lnTo>
                  <a:lnTo>
                    <a:pt x="3724017" y="148576"/>
                  </a:lnTo>
                  <a:lnTo>
                    <a:pt x="3776096" y="161568"/>
                  </a:lnTo>
                  <a:lnTo>
                    <a:pt x="3827070" y="175028"/>
                  </a:lnTo>
                  <a:lnTo>
                    <a:pt x="3876911" y="188947"/>
                  </a:lnTo>
                  <a:lnTo>
                    <a:pt x="3925591" y="203315"/>
                  </a:lnTo>
                  <a:lnTo>
                    <a:pt x="3973083" y="218123"/>
                  </a:lnTo>
                  <a:lnTo>
                    <a:pt x="4019359" y="233362"/>
                  </a:lnTo>
                  <a:lnTo>
                    <a:pt x="4064391" y="249022"/>
                  </a:lnTo>
                  <a:lnTo>
                    <a:pt x="4108152" y="265094"/>
                  </a:lnTo>
                  <a:lnTo>
                    <a:pt x="4150615" y="281569"/>
                  </a:lnTo>
                  <a:lnTo>
                    <a:pt x="4191750" y="298437"/>
                  </a:lnTo>
                  <a:lnTo>
                    <a:pt x="4231532" y="315689"/>
                  </a:lnTo>
                  <a:lnTo>
                    <a:pt x="4269931" y="333316"/>
                  </a:lnTo>
                  <a:lnTo>
                    <a:pt x="4306922" y="351308"/>
                  </a:lnTo>
                  <a:lnTo>
                    <a:pt x="4342475" y="369657"/>
                  </a:lnTo>
                  <a:lnTo>
                    <a:pt x="4376563" y="388352"/>
                  </a:lnTo>
                  <a:lnTo>
                    <a:pt x="4440235" y="426745"/>
                  </a:lnTo>
                  <a:lnTo>
                    <a:pt x="4497715" y="466414"/>
                  </a:lnTo>
                  <a:lnTo>
                    <a:pt x="4548784" y="507283"/>
                  </a:lnTo>
                  <a:lnTo>
                    <a:pt x="4593219" y="549279"/>
                  </a:lnTo>
                  <a:lnTo>
                    <a:pt x="4630800" y="592326"/>
                  </a:lnTo>
                  <a:lnTo>
                    <a:pt x="4661305" y="636350"/>
                  </a:lnTo>
                  <a:lnTo>
                    <a:pt x="4684514" y="681276"/>
                  </a:lnTo>
                  <a:lnTo>
                    <a:pt x="4700204" y="727031"/>
                  </a:lnTo>
                  <a:lnTo>
                    <a:pt x="4708155" y="773538"/>
                  </a:lnTo>
                  <a:lnTo>
                    <a:pt x="4709159" y="797051"/>
                  </a:lnTo>
                  <a:lnTo>
                    <a:pt x="4708155" y="820484"/>
                  </a:lnTo>
                  <a:lnTo>
                    <a:pt x="4700204" y="866840"/>
                  </a:lnTo>
                  <a:lnTo>
                    <a:pt x="4684514" y="912454"/>
                  </a:lnTo>
                  <a:lnTo>
                    <a:pt x="4661305" y="957250"/>
                  </a:lnTo>
                  <a:lnTo>
                    <a:pt x="4630800" y="1001154"/>
                  </a:lnTo>
                  <a:lnTo>
                    <a:pt x="4593219" y="1044091"/>
                  </a:lnTo>
                  <a:lnTo>
                    <a:pt x="4548784" y="1085986"/>
                  </a:lnTo>
                  <a:lnTo>
                    <a:pt x="4497715" y="1126763"/>
                  </a:lnTo>
                  <a:lnTo>
                    <a:pt x="4440235" y="1166348"/>
                  </a:lnTo>
                  <a:lnTo>
                    <a:pt x="4376563" y="1204667"/>
                  </a:lnTo>
                  <a:lnTo>
                    <a:pt x="4342475" y="1223327"/>
                  </a:lnTo>
                  <a:lnTo>
                    <a:pt x="4306922" y="1241643"/>
                  </a:lnTo>
                  <a:lnTo>
                    <a:pt x="4269931" y="1259604"/>
                  </a:lnTo>
                  <a:lnTo>
                    <a:pt x="4231532" y="1277202"/>
                  </a:lnTo>
                  <a:lnTo>
                    <a:pt x="4191750" y="1294426"/>
                  </a:lnTo>
                  <a:lnTo>
                    <a:pt x="4150615" y="1311269"/>
                  </a:lnTo>
                  <a:lnTo>
                    <a:pt x="4108152" y="1327719"/>
                  </a:lnTo>
                  <a:lnTo>
                    <a:pt x="4064391" y="1343769"/>
                  </a:lnTo>
                  <a:lnTo>
                    <a:pt x="4019359" y="1359407"/>
                  </a:lnTo>
                  <a:lnTo>
                    <a:pt x="3973083" y="1374626"/>
                  </a:lnTo>
                  <a:lnTo>
                    <a:pt x="3925591" y="1389416"/>
                  </a:lnTo>
                  <a:lnTo>
                    <a:pt x="3876911" y="1403767"/>
                  </a:lnTo>
                  <a:lnTo>
                    <a:pt x="3827070" y="1417670"/>
                  </a:lnTo>
                  <a:lnTo>
                    <a:pt x="3776096" y="1431116"/>
                  </a:lnTo>
                  <a:lnTo>
                    <a:pt x="3724017" y="1444095"/>
                  </a:lnTo>
                  <a:lnTo>
                    <a:pt x="3670860" y="1456598"/>
                  </a:lnTo>
                  <a:lnTo>
                    <a:pt x="3616653" y="1468616"/>
                  </a:lnTo>
                  <a:lnTo>
                    <a:pt x="3561424" y="1480138"/>
                  </a:lnTo>
                  <a:lnTo>
                    <a:pt x="3505200" y="1491157"/>
                  </a:lnTo>
                  <a:lnTo>
                    <a:pt x="3448008" y="1501661"/>
                  </a:lnTo>
                  <a:lnTo>
                    <a:pt x="3389878" y="1511643"/>
                  </a:lnTo>
                  <a:lnTo>
                    <a:pt x="3330835" y="1521093"/>
                  </a:lnTo>
                  <a:lnTo>
                    <a:pt x="3270908" y="1530000"/>
                  </a:lnTo>
                  <a:lnTo>
                    <a:pt x="3210125" y="1538357"/>
                  </a:lnTo>
                  <a:lnTo>
                    <a:pt x="3148513" y="1546153"/>
                  </a:lnTo>
                  <a:lnTo>
                    <a:pt x="3086100" y="1553379"/>
                  </a:lnTo>
                  <a:lnTo>
                    <a:pt x="3022913" y="1560026"/>
                  </a:lnTo>
                  <a:lnTo>
                    <a:pt x="2958980" y="1566085"/>
                  </a:lnTo>
                  <a:lnTo>
                    <a:pt x="2894329" y="1571546"/>
                  </a:lnTo>
                  <a:lnTo>
                    <a:pt x="2828987" y="1576399"/>
                  </a:lnTo>
                  <a:lnTo>
                    <a:pt x="2762982" y="1580635"/>
                  </a:lnTo>
                  <a:lnTo>
                    <a:pt x="2696342" y="1584246"/>
                  </a:lnTo>
                  <a:lnTo>
                    <a:pt x="2629094" y="1587221"/>
                  </a:lnTo>
                  <a:lnTo>
                    <a:pt x="2561267" y="1589551"/>
                  </a:lnTo>
                  <a:lnTo>
                    <a:pt x="2492886" y="1591227"/>
                  </a:lnTo>
                  <a:lnTo>
                    <a:pt x="2423981" y="1592240"/>
                  </a:lnTo>
                  <a:lnTo>
                    <a:pt x="2354579" y="1592579"/>
                  </a:lnTo>
                  <a:lnTo>
                    <a:pt x="2285177" y="1592240"/>
                  </a:lnTo>
                  <a:lnTo>
                    <a:pt x="2216273" y="1591227"/>
                  </a:lnTo>
                  <a:lnTo>
                    <a:pt x="2147892" y="1589551"/>
                  </a:lnTo>
                  <a:lnTo>
                    <a:pt x="2080065" y="1587221"/>
                  </a:lnTo>
                  <a:lnTo>
                    <a:pt x="2012817" y="1584246"/>
                  </a:lnTo>
                  <a:lnTo>
                    <a:pt x="1946177" y="1580635"/>
                  </a:lnTo>
                  <a:lnTo>
                    <a:pt x="1880172" y="1576399"/>
                  </a:lnTo>
                  <a:lnTo>
                    <a:pt x="1814830" y="1571546"/>
                  </a:lnTo>
                  <a:lnTo>
                    <a:pt x="1750179" y="1566085"/>
                  </a:lnTo>
                  <a:lnTo>
                    <a:pt x="1686246" y="1560026"/>
                  </a:lnTo>
                  <a:lnTo>
                    <a:pt x="1623059" y="1553379"/>
                  </a:lnTo>
                  <a:lnTo>
                    <a:pt x="1560646" y="1546153"/>
                  </a:lnTo>
                  <a:lnTo>
                    <a:pt x="1499034" y="1538357"/>
                  </a:lnTo>
                  <a:lnTo>
                    <a:pt x="1438251" y="1530000"/>
                  </a:lnTo>
                  <a:lnTo>
                    <a:pt x="1378324" y="1521093"/>
                  </a:lnTo>
                  <a:lnTo>
                    <a:pt x="1319281" y="1511643"/>
                  </a:lnTo>
                  <a:lnTo>
                    <a:pt x="1261151" y="1501661"/>
                  </a:lnTo>
                  <a:lnTo>
                    <a:pt x="1203959" y="1491157"/>
                  </a:lnTo>
                  <a:lnTo>
                    <a:pt x="1147735" y="1480138"/>
                  </a:lnTo>
                  <a:lnTo>
                    <a:pt x="1092506" y="1468616"/>
                  </a:lnTo>
                  <a:lnTo>
                    <a:pt x="1038299" y="1456598"/>
                  </a:lnTo>
                  <a:lnTo>
                    <a:pt x="985142" y="1444095"/>
                  </a:lnTo>
                  <a:lnTo>
                    <a:pt x="933063" y="1431116"/>
                  </a:lnTo>
                  <a:lnTo>
                    <a:pt x="882089" y="1417670"/>
                  </a:lnTo>
                  <a:lnTo>
                    <a:pt x="832248" y="1403767"/>
                  </a:lnTo>
                  <a:lnTo>
                    <a:pt x="783568" y="1389416"/>
                  </a:lnTo>
                  <a:lnTo>
                    <a:pt x="736076" y="1374626"/>
                  </a:lnTo>
                  <a:lnTo>
                    <a:pt x="689800" y="1359407"/>
                  </a:lnTo>
                  <a:lnTo>
                    <a:pt x="644768" y="1343769"/>
                  </a:lnTo>
                  <a:lnTo>
                    <a:pt x="601007" y="1327719"/>
                  </a:lnTo>
                  <a:lnTo>
                    <a:pt x="558544" y="1311269"/>
                  </a:lnTo>
                  <a:lnTo>
                    <a:pt x="517409" y="1294426"/>
                  </a:lnTo>
                  <a:lnTo>
                    <a:pt x="477627" y="1277202"/>
                  </a:lnTo>
                  <a:lnTo>
                    <a:pt x="439227" y="1259604"/>
                  </a:lnTo>
                  <a:lnTo>
                    <a:pt x="402237" y="1241643"/>
                  </a:lnTo>
                  <a:lnTo>
                    <a:pt x="366684" y="1223327"/>
                  </a:lnTo>
                  <a:lnTo>
                    <a:pt x="332596" y="1204667"/>
                  </a:lnTo>
                  <a:lnTo>
                    <a:pt x="268924" y="1166348"/>
                  </a:lnTo>
                  <a:lnTo>
                    <a:pt x="211444" y="1126763"/>
                  </a:lnTo>
                  <a:lnTo>
                    <a:pt x="160375" y="1085986"/>
                  </a:lnTo>
                  <a:lnTo>
                    <a:pt x="115940" y="1044091"/>
                  </a:lnTo>
                  <a:lnTo>
                    <a:pt x="78359" y="1001154"/>
                  </a:lnTo>
                  <a:lnTo>
                    <a:pt x="47854" y="957250"/>
                  </a:lnTo>
                  <a:lnTo>
                    <a:pt x="24645" y="912454"/>
                  </a:lnTo>
                  <a:lnTo>
                    <a:pt x="8955" y="866840"/>
                  </a:lnTo>
                  <a:lnTo>
                    <a:pt x="1004" y="820484"/>
                  </a:lnTo>
                  <a:lnTo>
                    <a:pt x="0" y="797051"/>
                  </a:lnTo>
                </a:path>
              </a:pathLst>
            </a:custGeom>
            <a:ln w="38100">
              <a:solidFill>
                <a:srgbClr val="08C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0679" y="8019287"/>
              <a:ext cx="1536191" cy="16032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6545337"/>
            <a:ext cx="6883400" cy="30683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8890" algn="just">
              <a:lnSpc>
                <a:spcPct val="1016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Peu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après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entrée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février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dernier,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j’ai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établi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aperçu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informel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30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l’échéancier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travaux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je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planifiais </a:t>
            </a:r>
            <a:r>
              <a:rPr sz="1100" dirty="0">
                <a:latin typeface="Calibri"/>
                <a:cs typeface="Calibri"/>
              </a:rPr>
              <a:t>d'entreprendre.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était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naïf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croire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tout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pouvait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dérouler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seule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bonne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volonté.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je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découvre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à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mesure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j’analyse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chacune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fiches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inconcevable.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Avant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entrée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poste,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me </a:t>
            </a:r>
            <a:r>
              <a:rPr sz="1100" dirty="0">
                <a:latin typeface="Calibri"/>
                <a:cs typeface="Calibri"/>
              </a:rPr>
              <a:t>disait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logiciel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était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«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déprogrammé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»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même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cela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semblait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quelque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exagéré,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dois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c’est </a:t>
            </a:r>
            <a:r>
              <a:rPr sz="1100" dirty="0">
                <a:latin typeface="Calibri"/>
                <a:cs typeface="Calibri"/>
              </a:rPr>
              <a:t>pratiquement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pour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fiches des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contribuables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pour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fournisseurs.</a:t>
            </a:r>
            <a:endParaRPr sz="1100">
              <a:latin typeface="Calibri"/>
              <a:cs typeface="Calibri"/>
            </a:endParaRPr>
          </a:p>
          <a:p>
            <a:pPr marL="12700" marR="8890" algn="just">
              <a:lnSpc>
                <a:spcPct val="101800"/>
              </a:lnSpc>
              <a:spcBef>
                <a:spcPts val="505"/>
              </a:spcBef>
            </a:pPr>
            <a:r>
              <a:rPr sz="1100" dirty="0">
                <a:latin typeface="Calibri"/>
                <a:cs typeface="Calibri"/>
              </a:rPr>
              <a:t>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travail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réalisable,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recherches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considérables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ardues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afin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retracer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transactions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: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entrée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d’un </a:t>
            </a:r>
            <a:r>
              <a:rPr sz="1100" dirty="0">
                <a:latin typeface="Calibri"/>
                <a:cs typeface="Calibri"/>
              </a:rPr>
              <a:t>montant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dans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fiche,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annulation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l’entrée,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entrée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à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nouveau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mêmes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données,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annulation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seconde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fois, </a:t>
            </a:r>
            <a:r>
              <a:rPr sz="1100" dirty="0">
                <a:latin typeface="Calibri"/>
                <a:cs typeface="Calibri"/>
              </a:rPr>
              <a:t>montants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déboursés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être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saisis,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montants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saisis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être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déboursés…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C’est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véritable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fouillis.</a:t>
            </a:r>
            <a:endParaRPr sz="1100">
              <a:latin typeface="Calibri"/>
              <a:cs typeface="Calibri"/>
            </a:endParaRPr>
          </a:p>
          <a:p>
            <a:pPr marL="12700" marR="8255" algn="just">
              <a:lnSpc>
                <a:spcPct val="101800"/>
              </a:lnSpc>
              <a:spcBef>
                <a:spcPts val="490"/>
              </a:spcBef>
            </a:pPr>
            <a:r>
              <a:rPr sz="1100" dirty="0">
                <a:latin typeface="Calibri"/>
                <a:cs typeface="Calibri"/>
              </a:rPr>
              <a:t>Par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conséquent,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m'avancerai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plus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à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vous faire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miroiter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retour rapide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à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normale.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l'on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veut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travail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soit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fait,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faut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l'exécuter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avec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rigueur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précision.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histoire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pimenter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redressement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déjà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complexe,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nous </a:t>
            </a:r>
            <a:r>
              <a:rPr sz="1100" dirty="0">
                <a:latin typeface="Calibri"/>
                <a:cs typeface="Calibri"/>
              </a:rPr>
              <a:t>devons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également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composer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avec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diverses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demandes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d'accès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à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l'information,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priorité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absolue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mérite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paralyser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efficacement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activités.</a:t>
            </a:r>
            <a:endParaRPr sz="1100">
              <a:latin typeface="Calibri"/>
              <a:cs typeface="Calibri"/>
            </a:endParaRPr>
          </a:p>
          <a:p>
            <a:pPr marL="12700" marR="10795" algn="just">
              <a:lnSpc>
                <a:spcPct val="101800"/>
              </a:lnSpc>
              <a:spcBef>
                <a:spcPts val="495"/>
              </a:spcBef>
            </a:pPr>
            <a:r>
              <a:rPr sz="1100" dirty="0">
                <a:latin typeface="Calibri"/>
                <a:cs typeface="Calibri"/>
              </a:rPr>
              <a:t>Je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vous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remercie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pour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votre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confiance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votre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compréhension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durant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cette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période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transition.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Votre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accueil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lors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entrée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fonctions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votre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confiance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m’insufflent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l’énergie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nécessaire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pour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à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terme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</a:t>
            </a:r>
            <a:r>
              <a:rPr sz="1100" spc="-10" dirty="0">
                <a:latin typeface="Calibri"/>
                <a:cs typeface="Calibri"/>
              </a:rPr>
              <a:t> dossier.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305"/>
              </a:spcBef>
            </a:pPr>
            <a:r>
              <a:rPr sz="1500" i="1" spc="-65" dirty="0">
                <a:latin typeface="Times New Roman"/>
                <a:cs typeface="Times New Roman"/>
              </a:rPr>
              <a:t>Nathalie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Lefebvre</a:t>
            </a:r>
            <a:endParaRPr sz="1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380"/>
              </a:spcBef>
            </a:pPr>
            <a:r>
              <a:rPr sz="1000" spc="-50" dirty="0">
                <a:latin typeface="Calibri"/>
                <a:cs typeface="Calibri"/>
              </a:rPr>
              <a:t>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8912" y="6178296"/>
            <a:ext cx="6894830" cy="311150"/>
          </a:xfrm>
          <a:prstGeom prst="rect">
            <a:avLst/>
          </a:prstGeom>
          <a:solidFill>
            <a:srgbClr val="11C1D8"/>
          </a:solidFill>
        </p:spPr>
        <p:txBody>
          <a:bodyPr vert="horz" wrap="square" lIns="0" tIns="0" rIns="0" bIns="0" rtlCol="0">
            <a:spAutoFit/>
          </a:bodyPr>
          <a:lstStyle/>
          <a:p>
            <a:pPr marL="17780">
              <a:lnSpc>
                <a:spcPts val="2310"/>
              </a:lnSpc>
            </a:pPr>
            <a:r>
              <a:rPr sz="2000" b="1" cap="small" spc="60" dirty="0">
                <a:latin typeface="Calibri"/>
                <a:cs typeface="Calibri"/>
              </a:rPr>
              <a:t>Situation</a:t>
            </a:r>
            <a:r>
              <a:rPr sz="2000" b="1" cap="small" spc="215" dirty="0">
                <a:latin typeface="Calibri"/>
                <a:cs typeface="Calibri"/>
              </a:rPr>
              <a:t> </a:t>
            </a:r>
            <a:r>
              <a:rPr sz="2000" b="1" cap="small" spc="65" dirty="0">
                <a:latin typeface="Calibri"/>
                <a:cs typeface="Calibri"/>
              </a:rPr>
              <a:t>administrative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61772"/>
            <a:ext cx="4201667" cy="56006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735067" y="438912"/>
            <a:ext cx="2647315" cy="5610225"/>
          </a:xfrm>
          <a:custGeom>
            <a:avLst/>
            <a:gdLst/>
            <a:ahLst/>
            <a:cxnLst/>
            <a:rect l="l" t="t" r="r" b="b"/>
            <a:pathLst>
              <a:path w="2647315" h="5610225">
                <a:moveTo>
                  <a:pt x="0" y="0"/>
                </a:moveTo>
                <a:lnTo>
                  <a:pt x="2647187" y="0"/>
                </a:lnTo>
                <a:lnTo>
                  <a:pt x="2647187" y="5609843"/>
                </a:lnTo>
                <a:lnTo>
                  <a:pt x="0" y="5609843"/>
                </a:lnTo>
                <a:lnTo>
                  <a:pt x="0" y="0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09744" y="931163"/>
            <a:ext cx="2494915" cy="268605"/>
          </a:xfrm>
          <a:prstGeom prst="rect">
            <a:avLst/>
          </a:prstGeom>
          <a:solidFill>
            <a:srgbClr val="11C1D8"/>
          </a:solidFill>
        </p:spPr>
        <p:txBody>
          <a:bodyPr vert="horz" wrap="square" lIns="0" tIns="0" rIns="0" bIns="0" rtlCol="0">
            <a:spAutoFit/>
          </a:bodyPr>
          <a:lstStyle/>
          <a:p>
            <a:pPr marL="325755">
              <a:lnSpc>
                <a:spcPts val="1845"/>
              </a:lnSpc>
            </a:pPr>
            <a:r>
              <a:rPr sz="1600" b="1" cap="small" spc="70" dirty="0">
                <a:latin typeface="Calibri"/>
                <a:cs typeface="Calibri"/>
              </a:rPr>
              <a:t>Volet</a:t>
            </a:r>
            <a:r>
              <a:rPr sz="1600" b="1" cap="small" spc="10" dirty="0">
                <a:latin typeface="Calibri"/>
                <a:cs typeface="Calibri"/>
              </a:rPr>
              <a:t> </a:t>
            </a:r>
            <a:r>
              <a:rPr sz="1600" b="1" cap="small" spc="-100" dirty="0">
                <a:latin typeface="Calibri"/>
                <a:cs typeface="Calibri"/>
              </a:rPr>
              <a:t> </a:t>
            </a:r>
            <a:r>
              <a:rPr sz="1600" b="1" cap="small" spc="65" dirty="0">
                <a:latin typeface="Calibri"/>
                <a:cs typeface="Calibri"/>
              </a:rPr>
              <a:t>vestimentaire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5332" y="1179356"/>
            <a:ext cx="2484755" cy="4860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Nouvelles</a:t>
            </a:r>
            <a:r>
              <a:rPr sz="12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comptoir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vestimentaire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101699"/>
              </a:lnSpc>
              <a:spcBef>
                <a:spcPts val="5"/>
              </a:spcBef>
              <a:buFont typeface="Wingdings"/>
              <a:buChar char=""/>
              <a:tabLst>
                <a:tab pos="241300" algn="l"/>
              </a:tabLst>
            </a:pPr>
            <a:r>
              <a:rPr sz="1150" dirty="0">
                <a:latin typeface="Calibri"/>
                <a:cs typeface="Calibri"/>
              </a:rPr>
              <a:t>du</a:t>
            </a:r>
            <a:r>
              <a:rPr sz="1150" spc="-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16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juin</a:t>
            </a:r>
            <a:r>
              <a:rPr sz="1150" spc="-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au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16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juillet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2026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nous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vous </a:t>
            </a:r>
            <a:r>
              <a:rPr sz="1150" dirty="0">
                <a:latin typeface="Calibri"/>
                <a:cs typeface="Calibri"/>
              </a:rPr>
              <a:t>offrons</a:t>
            </a:r>
            <a:r>
              <a:rPr sz="1150" spc="2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un</a:t>
            </a:r>
            <a:r>
              <a:rPr sz="1150" spc="2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spécial</a:t>
            </a:r>
            <a:r>
              <a:rPr sz="1150" spc="280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=</a:t>
            </a:r>
            <a:r>
              <a:rPr sz="1150" spc="275" dirty="0">
                <a:latin typeface="Calibri"/>
                <a:cs typeface="Calibri"/>
              </a:rPr>
              <a:t> 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150" u="sng" spc="2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pour</a:t>
            </a:r>
            <a:r>
              <a:rPr sz="1150" u="sng" spc="2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1150" spc="27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(à </a:t>
            </a:r>
            <a:r>
              <a:rPr sz="1150" dirty="0">
                <a:latin typeface="Calibri"/>
                <a:cs typeface="Calibri"/>
              </a:rPr>
              <a:t>l’achat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d’un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vêtement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obtenez-</a:t>
            </a:r>
            <a:r>
              <a:rPr sz="1150" dirty="0">
                <a:latin typeface="Calibri"/>
                <a:cs typeface="Calibri"/>
              </a:rPr>
              <a:t>en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un </a:t>
            </a:r>
            <a:r>
              <a:rPr sz="1150" dirty="0">
                <a:latin typeface="Calibri"/>
                <a:cs typeface="Calibri"/>
              </a:rPr>
              <a:t>autre</a:t>
            </a:r>
            <a:r>
              <a:rPr sz="1150" spc="-10" dirty="0">
                <a:latin typeface="Calibri"/>
                <a:cs typeface="Calibri"/>
              </a:rPr>
              <a:t> gratuitement)</a:t>
            </a:r>
            <a:endParaRPr sz="1150">
              <a:latin typeface="Calibri"/>
              <a:cs typeface="Calibri"/>
            </a:endParaRPr>
          </a:p>
          <a:p>
            <a:pPr marL="241300" marR="6350" indent="-228600" algn="just">
              <a:lnSpc>
                <a:spcPct val="101699"/>
              </a:lnSpc>
              <a:spcBef>
                <a:spcPts val="300"/>
              </a:spcBef>
              <a:buFont typeface="Wingdings"/>
              <a:buChar char=""/>
              <a:tabLst>
                <a:tab pos="241300" algn="l"/>
              </a:tabLst>
            </a:pPr>
            <a:r>
              <a:rPr sz="1150" dirty="0">
                <a:latin typeface="Calibri"/>
                <a:cs typeface="Calibri"/>
              </a:rPr>
              <a:t>VACANCES</a:t>
            </a:r>
            <a:r>
              <a:rPr sz="1150" spc="3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(fermeture</a:t>
            </a:r>
            <a:r>
              <a:rPr sz="1150" spc="3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3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comptoir </a:t>
            </a:r>
            <a:r>
              <a:rPr sz="1150" dirty="0">
                <a:latin typeface="Calibri"/>
                <a:cs typeface="Calibri"/>
              </a:rPr>
              <a:t>vestimentaire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20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juillet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au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7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août </a:t>
            </a:r>
            <a:r>
              <a:rPr sz="1150" dirty="0">
                <a:latin typeface="Calibri"/>
                <a:cs typeface="Calibri"/>
              </a:rPr>
              <a:t>2026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inclusivement)</a:t>
            </a:r>
            <a:endParaRPr sz="1150">
              <a:latin typeface="Calibri"/>
              <a:cs typeface="Calibri"/>
            </a:endParaRPr>
          </a:p>
          <a:p>
            <a:pPr marL="241300" marR="6350" indent="-228600" algn="just">
              <a:lnSpc>
                <a:spcPct val="101699"/>
              </a:lnSpc>
              <a:spcBef>
                <a:spcPts val="300"/>
              </a:spcBef>
              <a:buFont typeface="Wingdings"/>
              <a:buChar char=""/>
              <a:tabLst>
                <a:tab pos="241300" algn="l"/>
              </a:tabLst>
            </a:pPr>
            <a:r>
              <a:rPr sz="1150" dirty="0">
                <a:latin typeface="Calibri"/>
                <a:cs typeface="Calibri"/>
              </a:rPr>
              <a:t>Vente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sacs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5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$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11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au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27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août 2026</a:t>
            </a:r>
            <a:endParaRPr sz="115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101699"/>
              </a:lnSpc>
              <a:spcBef>
                <a:spcPts val="300"/>
              </a:spcBef>
              <a:buFont typeface="Wingdings"/>
              <a:buChar char=""/>
              <a:tabLst>
                <a:tab pos="241300" algn="l"/>
              </a:tabLst>
            </a:pPr>
            <a:r>
              <a:rPr sz="1150" dirty="0">
                <a:latin typeface="Calibri"/>
                <a:cs typeface="Calibri"/>
              </a:rPr>
              <a:t>Changement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saison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samedi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29 </a:t>
            </a:r>
            <a:r>
              <a:rPr sz="1150" dirty="0">
                <a:latin typeface="Calibri"/>
                <a:cs typeface="Calibri"/>
              </a:rPr>
              <a:t>août</a:t>
            </a:r>
            <a:r>
              <a:rPr sz="1150" spc="-20" dirty="0">
                <a:latin typeface="Calibri"/>
                <a:cs typeface="Calibri"/>
              </a:rPr>
              <a:t> 2026</a:t>
            </a:r>
            <a:endParaRPr sz="1150">
              <a:latin typeface="Calibri"/>
              <a:cs typeface="Calibri"/>
            </a:endParaRPr>
          </a:p>
          <a:p>
            <a:pPr marL="12700" marR="5715" algn="just">
              <a:lnSpc>
                <a:spcPct val="101699"/>
              </a:lnSpc>
              <a:spcBef>
                <a:spcPts val="600"/>
              </a:spcBef>
            </a:pPr>
            <a:r>
              <a:rPr sz="1150" dirty="0">
                <a:latin typeface="Calibri"/>
                <a:cs typeface="Calibri"/>
              </a:rPr>
              <a:t>Nous</a:t>
            </a:r>
            <a:r>
              <a:rPr sz="1150" spc="-6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sommes</a:t>
            </a:r>
            <a:r>
              <a:rPr sz="1150" spc="-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toujours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situés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au</a:t>
            </a:r>
            <a:r>
              <a:rPr sz="1150" spc="-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2470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rue </a:t>
            </a:r>
            <a:r>
              <a:rPr sz="1150" dirty="0">
                <a:latin typeface="Calibri"/>
                <a:cs typeface="Calibri"/>
              </a:rPr>
              <a:t>Principale</a:t>
            </a:r>
            <a:r>
              <a:rPr sz="1150" spc="245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240" dirty="0">
                <a:latin typeface="Calibri"/>
                <a:cs typeface="Calibri"/>
              </a:rPr>
              <a:t>  </a:t>
            </a:r>
            <a:r>
              <a:rPr sz="1150" spc="-10" dirty="0">
                <a:latin typeface="Calibri"/>
                <a:cs typeface="Calibri"/>
              </a:rPr>
              <a:t>Sainte-</a:t>
            </a:r>
            <a:r>
              <a:rPr sz="1150" dirty="0">
                <a:latin typeface="Calibri"/>
                <a:cs typeface="Calibri"/>
              </a:rPr>
              <a:t>Élisabeth</a:t>
            </a:r>
            <a:r>
              <a:rPr sz="1150" spc="245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et</a:t>
            </a:r>
            <a:r>
              <a:rPr sz="1150" spc="250" dirty="0">
                <a:latin typeface="Calibri"/>
                <a:cs typeface="Calibri"/>
              </a:rPr>
              <a:t>  </a:t>
            </a:r>
            <a:r>
              <a:rPr sz="1150" spc="-25" dirty="0">
                <a:latin typeface="Calibri"/>
                <a:cs typeface="Calibri"/>
              </a:rPr>
              <a:t>nos </a:t>
            </a:r>
            <a:r>
              <a:rPr sz="1150" dirty="0">
                <a:latin typeface="Calibri"/>
                <a:cs typeface="Calibri"/>
              </a:rPr>
              <a:t>heures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d’ouverture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sont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mardis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9h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16h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et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 jeudis de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13h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19h.</a:t>
            </a:r>
            <a:endParaRPr sz="1150">
              <a:latin typeface="Calibri"/>
              <a:cs typeface="Calibri"/>
            </a:endParaRPr>
          </a:p>
          <a:p>
            <a:pPr marL="12700" marR="6350" algn="just">
              <a:lnSpc>
                <a:spcPct val="101699"/>
              </a:lnSpc>
              <a:spcBef>
                <a:spcPts val="600"/>
              </a:spcBef>
            </a:pPr>
            <a:r>
              <a:rPr sz="1150" dirty="0">
                <a:latin typeface="Calibri"/>
                <a:cs typeface="Calibri"/>
              </a:rPr>
              <a:t>Il</a:t>
            </a:r>
            <a:r>
              <a:rPr sz="1150" spc="1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vous</a:t>
            </a:r>
            <a:r>
              <a:rPr sz="1150" spc="1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est</a:t>
            </a:r>
            <a:r>
              <a:rPr sz="1150" spc="1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toujours</a:t>
            </a:r>
            <a:r>
              <a:rPr sz="1150" spc="1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possible</a:t>
            </a:r>
            <a:r>
              <a:rPr sz="1150" spc="19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19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devenir </a:t>
            </a:r>
            <a:r>
              <a:rPr sz="1150" dirty="0">
                <a:latin typeface="Calibri"/>
                <a:cs typeface="Calibri"/>
              </a:rPr>
              <a:t>membre</a:t>
            </a:r>
            <a:r>
              <a:rPr sz="1150" spc="1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Trésors</a:t>
            </a:r>
            <a:r>
              <a:rPr sz="1150" spc="1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d’Élisabeth,</a:t>
            </a:r>
            <a:r>
              <a:rPr sz="1150" spc="1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il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n’en </a:t>
            </a:r>
            <a:r>
              <a:rPr sz="1150" dirty="0">
                <a:latin typeface="Calibri"/>
                <a:cs typeface="Calibri"/>
              </a:rPr>
              <a:t>coûte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que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5$</a:t>
            </a:r>
            <a:r>
              <a:rPr sz="115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à</a:t>
            </a:r>
            <a:r>
              <a:rPr sz="115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vie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et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cela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vous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permettra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204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participer</a:t>
            </a:r>
            <a:r>
              <a:rPr sz="1150" spc="210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aux</a:t>
            </a:r>
            <a:r>
              <a:rPr sz="1150" spc="215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décisions</a:t>
            </a:r>
            <a:r>
              <a:rPr sz="1150" spc="204" dirty="0">
                <a:latin typeface="Calibri"/>
                <a:cs typeface="Calibri"/>
              </a:rPr>
              <a:t>  </a:t>
            </a:r>
            <a:r>
              <a:rPr sz="1150" dirty="0">
                <a:latin typeface="Calibri"/>
                <a:cs typeface="Calibri"/>
              </a:rPr>
              <a:t>lors</a:t>
            </a:r>
            <a:r>
              <a:rPr sz="1150" spc="210" dirty="0">
                <a:latin typeface="Calibri"/>
                <a:cs typeface="Calibri"/>
              </a:rPr>
              <a:t>  </a:t>
            </a:r>
            <a:r>
              <a:rPr sz="1150" spc="-25" dirty="0">
                <a:latin typeface="Calibri"/>
                <a:cs typeface="Calibri"/>
              </a:rPr>
              <a:t>de </a:t>
            </a:r>
            <a:r>
              <a:rPr sz="1150" dirty="0">
                <a:latin typeface="Calibri"/>
                <a:cs typeface="Calibri"/>
              </a:rPr>
              <a:t>l’assemblée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générale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annuelle.</a:t>
            </a:r>
            <a:endParaRPr sz="11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25"/>
              </a:spcBef>
            </a:pPr>
            <a:r>
              <a:rPr sz="1200" b="1" dirty="0">
                <a:latin typeface="Calibri"/>
                <a:cs typeface="Calibri"/>
              </a:rPr>
              <a:t>Pour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info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760095" algn="just">
              <a:lnSpc>
                <a:spcPct val="101699"/>
              </a:lnSpc>
            </a:pPr>
            <a:r>
              <a:rPr sz="1200" b="1" dirty="0">
                <a:latin typeface="Calibri"/>
                <a:cs typeface="Calibri"/>
              </a:rPr>
              <a:t>Suzanne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Serge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Perreault 450-271-</a:t>
            </a:r>
            <a:r>
              <a:rPr sz="1200" b="1" spc="-20" dirty="0">
                <a:latin typeface="Calibri"/>
                <a:cs typeface="Calibri"/>
              </a:rPr>
              <a:t>5882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4752" y="158495"/>
            <a:ext cx="1588008" cy="7162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8900" y="5654039"/>
            <a:ext cx="2191511" cy="16428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4479" y="4544567"/>
            <a:ext cx="1950719" cy="29260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144" y="5839967"/>
            <a:ext cx="1146047" cy="117043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44500" y="1418818"/>
            <a:ext cx="6875780" cy="4225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000" spc="-40" dirty="0">
                <a:solidFill>
                  <a:srgbClr val="7C9062"/>
                </a:solidFill>
                <a:latin typeface="Trebuchet MS"/>
                <a:cs typeface="Trebuchet MS"/>
              </a:rPr>
              <a:t>Connaissez-</a:t>
            </a:r>
            <a:r>
              <a:rPr sz="2000" spc="-50" dirty="0">
                <a:solidFill>
                  <a:srgbClr val="7C9062"/>
                </a:solidFill>
                <a:latin typeface="Trebuchet MS"/>
                <a:cs typeface="Trebuchet MS"/>
              </a:rPr>
              <a:t>vous</a:t>
            </a:r>
            <a:r>
              <a:rPr sz="2000" spc="-160" dirty="0">
                <a:solidFill>
                  <a:srgbClr val="7C9062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7C9062"/>
                </a:solidFill>
                <a:latin typeface="Trebuchet MS"/>
                <a:cs typeface="Trebuchet MS"/>
              </a:rPr>
              <a:t>vos</a:t>
            </a:r>
            <a:r>
              <a:rPr sz="2000" spc="-170" dirty="0">
                <a:solidFill>
                  <a:srgbClr val="7C9062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7C9062"/>
                </a:solidFill>
                <a:latin typeface="Trebuchet MS"/>
                <a:cs typeface="Trebuchet MS"/>
              </a:rPr>
              <a:t>cours</a:t>
            </a:r>
            <a:r>
              <a:rPr sz="2000" spc="-175" dirty="0">
                <a:solidFill>
                  <a:srgbClr val="7C9062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7C9062"/>
                </a:solidFill>
                <a:latin typeface="Trebuchet MS"/>
                <a:cs typeface="Trebuchet MS"/>
              </a:rPr>
              <a:t>d’eau</a:t>
            </a:r>
            <a:r>
              <a:rPr sz="2000" spc="-155" dirty="0">
                <a:solidFill>
                  <a:srgbClr val="7C9062"/>
                </a:solidFill>
                <a:latin typeface="Trebuchet MS"/>
                <a:cs typeface="Trebuchet MS"/>
              </a:rPr>
              <a:t> </a:t>
            </a:r>
            <a:r>
              <a:rPr sz="2000" spc="175" dirty="0">
                <a:solidFill>
                  <a:srgbClr val="7C9062"/>
                </a:solidFill>
                <a:latin typeface="Trebuchet MS"/>
                <a:cs typeface="Trebuchet MS"/>
              </a:rPr>
              <a:t>?</a:t>
            </a:r>
            <a:endParaRPr sz="2000">
              <a:latin typeface="Trebuchet MS"/>
              <a:cs typeface="Trebuchet MS"/>
            </a:endParaRPr>
          </a:p>
          <a:p>
            <a:pPr marL="12700" marR="5080" algn="just">
              <a:lnSpc>
                <a:spcPct val="101699"/>
              </a:lnSpc>
              <a:spcBef>
                <a:spcPts val="1375"/>
              </a:spcBef>
            </a:pPr>
            <a:r>
              <a:rPr sz="1200" spc="-15" dirty="0">
                <a:latin typeface="Tahoma"/>
                <a:cs typeface="Tahoma"/>
              </a:rPr>
              <a:t>Savez-</a:t>
            </a:r>
            <a:r>
              <a:rPr sz="1200" spc="-10" dirty="0">
                <a:latin typeface="Tahoma"/>
                <a:cs typeface="Tahoma"/>
              </a:rPr>
              <a:t>vous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que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le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territoire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Sainte-</a:t>
            </a:r>
            <a:r>
              <a:rPr sz="1200" spc="5" dirty="0">
                <a:latin typeface="Tahoma"/>
                <a:cs typeface="Tahoma"/>
              </a:rPr>
              <a:t>Élisabeth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regorge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cours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d’eau?</a:t>
            </a:r>
            <a:r>
              <a:rPr sz="1200" spc="175" dirty="0">
                <a:latin typeface="Tahoma"/>
                <a:cs typeface="Tahoma"/>
              </a:rPr>
              <a:t> </a:t>
            </a:r>
            <a:r>
              <a:rPr sz="1200" spc="5" dirty="0">
                <a:latin typeface="Tahoma"/>
                <a:cs typeface="Tahoma"/>
              </a:rPr>
              <a:t>Certains</a:t>
            </a:r>
            <a:r>
              <a:rPr sz="1200" spc="-125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coulent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toute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l’année,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tandis</a:t>
            </a:r>
            <a:r>
              <a:rPr sz="1200" spc="-14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que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5" dirty="0">
                <a:latin typeface="Tahoma"/>
                <a:cs typeface="Tahoma"/>
              </a:rPr>
              <a:t>d’autres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peuvent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s’assécher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durant</a:t>
            </a:r>
            <a:r>
              <a:rPr sz="1200" spc="-150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la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saison</a:t>
            </a:r>
            <a:r>
              <a:rPr sz="1200" spc="-175" dirty="0">
                <a:latin typeface="Tahoma"/>
                <a:cs typeface="Tahoma"/>
              </a:rPr>
              <a:t> </a:t>
            </a:r>
            <a:r>
              <a:rPr sz="1200" spc="5" dirty="0">
                <a:latin typeface="Tahoma"/>
                <a:cs typeface="Tahoma"/>
              </a:rPr>
              <a:t>chaude.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Outre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la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rivière</a:t>
            </a:r>
            <a:r>
              <a:rPr sz="1200" spc="-13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Bayonne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qui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sillonne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spc="5" dirty="0">
                <a:latin typeface="Tahoma"/>
                <a:cs typeface="Tahoma"/>
              </a:rPr>
              <a:t>son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territoire,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on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y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retrouve </a:t>
            </a:r>
            <a:r>
              <a:rPr sz="1200" spc="-10" dirty="0">
                <a:latin typeface="Tahoma"/>
                <a:cs typeface="Tahoma"/>
              </a:rPr>
              <a:t>notamment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les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ruisseaux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Sainte-</a:t>
            </a:r>
            <a:r>
              <a:rPr sz="1200" dirty="0">
                <a:latin typeface="Tahoma"/>
                <a:cs typeface="Tahoma"/>
              </a:rPr>
              <a:t>Émilie,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Bibeau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et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Saint-</a:t>
            </a:r>
            <a:r>
              <a:rPr sz="1200" spc="-15" dirty="0">
                <a:latin typeface="Tahoma"/>
                <a:cs typeface="Tahoma"/>
              </a:rPr>
              <a:t>Pierre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qui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15" dirty="0">
                <a:latin typeface="Tahoma"/>
                <a:cs typeface="Tahoma"/>
              </a:rPr>
              <a:t>se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déversent </a:t>
            </a:r>
            <a:r>
              <a:rPr sz="1200" spc="5" dirty="0">
                <a:latin typeface="Tahoma"/>
                <a:cs typeface="Tahoma"/>
              </a:rPr>
              <a:t>dans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la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Bayonne.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plus,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Sainte-</a:t>
            </a:r>
            <a:r>
              <a:rPr sz="1200" spc="5" dirty="0">
                <a:latin typeface="Tahoma"/>
                <a:cs typeface="Tahoma"/>
              </a:rPr>
              <a:t>Élisabeth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partage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les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berges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la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rivière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Chaloupe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qui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traverse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le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boisé</a:t>
            </a:r>
            <a:r>
              <a:rPr sz="1200" spc="-1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Saint-</a:t>
            </a:r>
            <a:r>
              <a:rPr sz="1200" spc="-20" dirty="0">
                <a:latin typeface="Tahoma"/>
                <a:cs typeface="Tahoma"/>
              </a:rPr>
              <a:t>Thomas/Sainte-</a:t>
            </a:r>
            <a:r>
              <a:rPr sz="1200" dirty="0">
                <a:latin typeface="Tahoma"/>
                <a:cs typeface="Tahoma"/>
              </a:rPr>
              <a:t>Élisabeth,</a:t>
            </a:r>
            <a:r>
              <a:rPr sz="1200" spc="-1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dont</a:t>
            </a:r>
            <a:r>
              <a:rPr sz="1200" spc="-140" dirty="0">
                <a:latin typeface="Tahoma"/>
                <a:cs typeface="Tahoma"/>
              </a:rPr>
              <a:t> </a:t>
            </a:r>
            <a:r>
              <a:rPr sz="1200" spc="10" dirty="0">
                <a:latin typeface="Tahoma"/>
                <a:cs typeface="Tahoma"/>
              </a:rPr>
              <a:t>celui-</a:t>
            </a:r>
            <a:r>
              <a:rPr sz="1200" spc="40" dirty="0">
                <a:latin typeface="Tahoma"/>
                <a:cs typeface="Tahoma"/>
              </a:rPr>
              <a:t>ci</a:t>
            </a:r>
            <a:r>
              <a:rPr sz="1200" spc="-1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est</a:t>
            </a:r>
            <a:r>
              <a:rPr sz="1200" spc="-1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reconnu</a:t>
            </a:r>
            <a:r>
              <a:rPr sz="1200" spc="-1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pour</a:t>
            </a:r>
            <a:r>
              <a:rPr sz="1200" spc="-140" dirty="0">
                <a:latin typeface="Tahoma"/>
                <a:cs typeface="Tahoma"/>
              </a:rPr>
              <a:t> </a:t>
            </a:r>
            <a:r>
              <a:rPr sz="1200" spc="20" dirty="0">
                <a:latin typeface="Tahoma"/>
                <a:cs typeface="Tahoma"/>
              </a:rPr>
              <a:t>sa</a:t>
            </a:r>
            <a:r>
              <a:rPr sz="1200" spc="-1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biodiversité</a:t>
            </a:r>
            <a:r>
              <a:rPr sz="1200" spc="-13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exceptionnelle.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Tahoma"/>
              <a:cs typeface="Tahoma"/>
            </a:endParaRPr>
          </a:p>
          <a:p>
            <a:pPr marL="12700" marR="5715" algn="just">
              <a:lnSpc>
                <a:spcPct val="102099"/>
              </a:lnSpc>
            </a:pPr>
            <a:r>
              <a:rPr sz="1200" dirty="0">
                <a:latin typeface="Tahoma"/>
                <a:cs typeface="Tahoma"/>
              </a:rPr>
              <a:t>Depuis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plusieurs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années,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l'école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primaire,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citoyens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et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producteurs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agricoles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ont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réalisé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des </a:t>
            </a:r>
            <a:r>
              <a:rPr sz="1200" dirty="0">
                <a:latin typeface="Tahoma"/>
                <a:cs typeface="Tahoma"/>
              </a:rPr>
              <a:t>corvées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nettoyage</a:t>
            </a:r>
            <a:r>
              <a:rPr sz="1200" spc="2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et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2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plantations</a:t>
            </a:r>
            <a:r>
              <a:rPr sz="1200" spc="2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pour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les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cours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d’eau</a:t>
            </a:r>
            <a:r>
              <a:rPr sz="1200" spc="2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en</a:t>
            </a:r>
            <a:r>
              <a:rPr sz="1200" spc="2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partenariat,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entre</a:t>
            </a:r>
            <a:r>
              <a:rPr sz="1200" spc="2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autres,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avec </a:t>
            </a:r>
            <a:r>
              <a:rPr sz="1200" spc="-10" dirty="0">
                <a:latin typeface="Tahoma"/>
                <a:cs typeface="Tahoma"/>
              </a:rPr>
              <a:t>l’organisme.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 marR="5715" algn="just">
              <a:lnSpc>
                <a:spcPct val="101699"/>
              </a:lnSpc>
            </a:pPr>
            <a:r>
              <a:rPr sz="1200" spc="-105" dirty="0">
                <a:latin typeface="Tahoma"/>
                <a:cs typeface="Tahoma"/>
              </a:rPr>
              <a:t>Le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mois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de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juin, </a:t>
            </a:r>
            <a:r>
              <a:rPr sz="1200" spc="-25" dirty="0">
                <a:latin typeface="Tahoma"/>
                <a:cs typeface="Tahoma"/>
              </a:rPr>
              <a:t>reconnu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comme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le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Mois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de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l’eau,</a:t>
            </a:r>
            <a:r>
              <a:rPr sz="1200" spc="-40" dirty="0">
                <a:latin typeface="Tahoma"/>
                <a:cs typeface="Tahoma"/>
              </a:rPr>
              <a:t> est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une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occasion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idéale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pour </a:t>
            </a:r>
            <a:r>
              <a:rPr sz="1200" spc="-25" dirty="0">
                <a:latin typeface="Tahoma"/>
                <a:cs typeface="Tahoma"/>
              </a:rPr>
              <a:t>poser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des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gestes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concrets. </a:t>
            </a:r>
            <a:r>
              <a:rPr sz="1200" dirty="0">
                <a:latin typeface="Tahoma"/>
                <a:cs typeface="Tahoma"/>
              </a:rPr>
              <a:t>Profitons</a:t>
            </a:r>
            <a:r>
              <a:rPr sz="1200" spc="4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4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l’arrivée</a:t>
            </a:r>
            <a:r>
              <a:rPr sz="1200" spc="4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du</a:t>
            </a:r>
            <a:r>
              <a:rPr sz="1200" spc="4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printemps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pour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prendre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soin</a:t>
            </a:r>
            <a:r>
              <a:rPr sz="1200" spc="4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4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nos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cours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d’eau</a:t>
            </a:r>
            <a:r>
              <a:rPr sz="1200" spc="4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: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nettoyage</a:t>
            </a:r>
            <a:r>
              <a:rPr sz="1200" spc="459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des </a:t>
            </a:r>
            <a:r>
              <a:rPr sz="1200" dirty="0">
                <a:latin typeface="Tahoma"/>
                <a:cs typeface="Tahoma"/>
              </a:rPr>
              <a:t>berges,</a:t>
            </a:r>
            <a:r>
              <a:rPr sz="1200" spc="1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revégétalisation</a:t>
            </a:r>
            <a:r>
              <a:rPr sz="1200" spc="1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-11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bandes</a:t>
            </a:r>
            <a:r>
              <a:rPr sz="1200" spc="-12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riveraines</a:t>
            </a:r>
            <a:r>
              <a:rPr sz="1200" spc="-10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et</a:t>
            </a:r>
            <a:r>
              <a:rPr sz="1200" spc="-1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adoption</a:t>
            </a:r>
            <a:r>
              <a:rPr sz="1200" spc="-114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de</a:t>
            </a:r>
            <a:r>
              <a:rPr sz="1200" spc="-1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bonnes</a:t>
            </a:r>
            <a:r>
              <a:rPr sz="1200" spc="-9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pratiques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pour</a:t>
            </a:r>
            <a:r>
              <a:rPr sz="1200" spc="-1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les</a:t>
            </a:r>
            <a:r>
              <a:rPr sz="1200" spc="-1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protéger.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 marR="2178685" algn="just">
              <a:lnSpc>
                <a:spcPct val="101699"/>
              </a:lnSpc>
            </a:pPr>
            <a:r>
              <a:rPr sz="1200" dirty="0">
                <a:latin typeface="Tahoma"/>
                <a:cs typeface="Tahoma"/>
              </a:rPr>
              <a:t>L’Organisme</a:t>
            </a:r>
            <a:r>
              <a:rPr sz="1200" spc="2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2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bassins</a:t>
            </a:r>
            <a:r>
              <a:rPr sz="1200" spc="2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versants</a:t>
            </a:r>
            <a:r>
              <a:rPr sz="1200" spc="2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2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la</a:t>
            </a:r>
            <a:r>
              <a:rPr sz="1200" spc="27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Zone</a:t>
            </a:r>
            <a:r>
              <a:rPr sz="1200" spc="2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Bayonne</a:t>
            </a:r>
            <a:r>
              <a:rPr sz="1200" spc="26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proposera </a:t>
            </a:r>
            <a:r>
              <a:rPr sz="1200" dirty="0">
                <a:latin typeface="Tahoma"/>
                <a:cs typeface="Tahoma"/>
              </a:rPr>
              <a:t>d’ailleurs</a:t>
            </a:r>
            <a:r>
              <a:rPr sz="1200" spc="22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plusieurs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activités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229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sensibilisation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et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</a:t>
            </a:r>
            <a:r>
              <a:rPr sz="1200" spc="2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découverte</a:t>
            </a:r>
            <a:r>
              <a:rPr sz="1200" spc="21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au </a:t>
            </a:r>
            <a:r>
              <a:rPr sz="1200" dirty="0">
                <a:latin typeface="Tahoma"/>
                <a:cs typeface="Tahoma"/>
              </a:rPr>
              <a:t>cours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des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prochaines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semaines.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Joignez-</a:t>
            </a:r>
            <a:r>
              <a:rPr sz="1200" dirty="0">
                <a:latin typeface="Tahoma"/>
                <a:cs typeface="Tahoma"/>
              </a:rPr>
              <a:t>vous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aux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efforts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collectifs!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ahoma"/>
              <a:cs typeface="Tahoma"/>
            </a:endParaRPr>
          </a:p>
          <a:p>
            <a:pPr marL="12700" marR="2801620">
              <a:lnSpc>
                <a:spcPct val="101699"/>
              </a:lnSpc>
            </a:pPr>
            <a:r>
              <a:rPr sz="1200" spc="-10" dirty="0">
                <a:latin typeface="Tahoma"/>
                <a:cs typeface="Tahoma"/>
              </a:rPr>
              <a:t>Pour</a:t>
            </a:r>
            <a:r>
              <a:rPr sz="1200" spc="-1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en</a:t>
            </a:r>
            <a:r>
              <a:rPr sz="1200" spc="-1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savoir</a:t>
            </a:r>
            <a:r>
              <a:rPr sz="1200" spc="-1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plus,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visitez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notre</a:t>
            </a:r>
            <a:r>
              <a:rPr sz="1200" spc="-114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site</a:t>
            </a:r>
            <a:r>
              <a:rPr sz="1200" spc="-1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Web</a:t>
            </a:r>
            <a:r>
              <a:rPr sz="1200" spc="-114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:</a:t>
            </a:r>
            <a:r>
              <a:rPr sz="1200" spc="-1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ZoneBayonne.com ou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scannez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le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code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ǪR.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912" y="7677911"/>
            <a:ext cx="6894830" cy="335280"/>
          </a:xfrm>
          <a:prstGeom prst="rect">
            <a:avLst/>
          </a:prstGeom>
          <a:solidFill>
            <a:srgbClr val="11C1D8"/>
          </a:solidFill>
        </p:spPr>
        <p:txBody>
          <a:bodyPr vert="horz" wrap="square" lIns="0" tIns="0" rIns="0" bIns="0" rtlCol="0">
            <a:spAutoFit/>
          </a:bodyPr>
          <a:lstStyle/>
          <a:p>
            <a:pPr marL="17780">
              <a:lnSpc>
                <a:spcPts val="2310"/>
              </a:lnSpc>
            </a:pPr>
            <a:r>
              <a:rPr sz="2000" b="1" cap="small" spc="50" dirty="0">
                <a:latin typeface="Calibri"/>
                <a:cs typeface="Calibri"/>
              </a:rPr>
              <a:t>Club</a:t>
            </a:r>
            <a:r>
              <a:rPr sz="2000" b="1" cap="small" spc="245" dirty="0">
                <a:latin typeface="Calibri"/>
                <a:cs typeface="Calibri"/>
              </a:rPr>
              <a:t> </a:t>
            </a:r>
            <a:r>
              <a:rPr sz="2000" b="1" cap="small" dirty="0">
                <a:latin typeface="Calibri"/>
                <a:cs typeface="Calibri"/>
              </a:rPr>
              <a:t>de</a:t>
            </a:r>
            <a:r>
              <a:rPr sz="2000" b="1" cap="small" spc="250" dirty="0">
                <a:latin typeface="Calibri"/>
                <a:cs typeface="Calibri"/>
              </a:rPr>
              <a:t> </a:t>
            </a:r>
            <a:r>
              <a:rPr sz="2000" b="1" cap="small" spc="60" dirty="0">
                <a:latin typeface="Calibri"/>
                <a:cs typeface="Calibri"/>
              </a:rPr>
              <a:t>Tricot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8037010"/>
            <a:ext cx="5734685" cy="141922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200" spc="-10" dirty="0">
                <a:latin typeface="Calibri"/>
                <a:cs typeface="Calibri"/>
              </a:rPr>
              <a:t>Bonjour,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300"/>
              </a:lnSpc>
              <a:spcBef>
                <a:spcPts val="315"/>
              </a:spcBef>
            </a:pPr>
            <a:r>
              <a:rPr sz="1200" dirty="0">
                <a:latin typeface="Calibri"/>
                <a:cs typeface="Calibri"/>
              </a:rPr>
              <a:t>Ça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toujours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très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plaisir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voir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tricotant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joie,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bonne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humeur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et </a:t>
            </a:r>
            <a:r>
              <a:rPr sz="1200" dirty="0">
                <a:latin typeface="Calibri"/>
                <a:cs typeface="Calibri"/>
              </a:rPr>
              <a:t>nos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éclats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rire.</a:t>
            </a:r>
            <a:endParaRPr sz="1200">
              <a:latin typeface="Calibri"/>
              <a:cs typeface="Calibri"/>
            </a:endParaRPr>
          </a:p>
          <a:p>
            <a:pPr marL="12700" marR="2613660">
              <a:lnSpc>
                <a:spcPts val="1600"/>
              </a:lnSpc>
              <a:spcBef>
                <a:spcPts val="65"/>
              </a:spcBef>
            </a:pPr>
            <a:r>
              <a:rPr sz="1200" dirty="0">
                <a:latin typeface="Calibri"/>
                <a:cs typeface="Calibri"/>
              </a:rPr>
              <a:t>Merci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votre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participation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club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tricot. </a:t>
            </a:r>
            <a:r>
              <a:rPr sz="1200" dirty="0">
                <a:latin typeface="Calibri"/>
                <a:cs typeface="Calibri"/>
              </a:rPr>
              <a:t>Bon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tous!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25"/>
              </a:lnSpc>
              <a:spcBef>
                <a:spcPts val="70"/>
              </a:spcBef>
            </a:pP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revoit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8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septembre</a:t>
            </a:r>
            <a:r>
              <a:rPr sz="1200" b="1" spc="-10" dirty="0">
                <a:latin typeface="Calibri"/>
                <a:cs typeface="Calibri"/>
              </a:rPr>
              <a:t> 2026.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805"/>
              </a:lnSpc>
            </a:pPr>
            <a:r>
              <a:rPr sz="1600" i="1" spc="-130" dirty="0">
                <a:latin typeface="Times New Roman"/>
                <a:cs typeface="Times New Roman"/>
              </a:rPr>
              <a:t>Johane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i="1" spc="-20" dirty="0">
                <a:latin typeface="Times New Roman"/>
                <a:cs typeface="Times New Roman"/>
              </a:rPr>
              <a:t>Adam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4151" y="649224"/>
            <a:ext cx="2136648" cy="72847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99001" y="8132064"/>
            <a:ext cx="985636" cy="12876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38492" y="9436340"/>
            <a:ext cx="89535" cy="177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0" dirty="0"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592870"/>
            <a:ext cx="6882130" cy="23114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75"/>
              </a:spcBef>
            </a:pPr>
            <a:r>
              <a:rPr sz="1400" b="1" dirty="0">
                <a:latin typeface="Comic Sans MS"/>
                <a:cs typeface="Comic Sans MS"/>
              </a:rPr>
              <a:t>Dernière</a:t>
            </a:r>
            <a:r>
              <a:rPr sz="1400" b="1" spc="-5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étape</a:t>
            </a:r>
            <a:r>
              <a:rPr sz="1400" b="1" spc="-4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du</a:t>
            </a:r>
            <a:r>
              <a:rPr sz="1400" b="1" spc="-35" dirty="0">
                <a:latin typeface="Comic Sans MS"/>
                <a:cs typeface="Comic Sans MS"/>
              </a:rPr>
              <a:t> </a:t>
            </a:r>
            <a:r>
              <a:rPr sz="1400" b="1" spc="-10" dirty="0">
                <a:latin typeface="Comic Sans MS"/>
                <a:cs typeface="Comic Sans MS"/>
              </a:rPr>
              <a:t>projet</a:t>
            </a:r>
            <a:endParaRPr sz="14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400" b="1" dirty="0">
                <a:latin typeface="Comic Sans MS"/>
                <a:cs typeface="Comic Sans MS"/>
              </a:rPr>
              <a:t>«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De</a:t>
            </a:r>
            <a:r>
              <a:rPr sz="1400" b="1" spc="-3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l’eau</a:t>
            </a:r>
            <a:r>
              <a:rPr sz="1400" b="1" spc="-3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pour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le</a:t>
            </a:r>
            <a:r>
              <a:rPr sz="1400" b="1" spc="-40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jardin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des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femmes</a:t>
            </a:r>
            <a:r>
              <a:rPr sz="1400" b="1" spc="-25" dirty="0">
                <a:latin typeface="Comic Sans MS"/>
                <a:cs typeface="Comic Sans MS"/>
              </a:rPr>
              <a:t> </a:t>
            </a:r>
            <a:r>
              <a:rPr sz="1400" b="1" spc="-50" dirty="0">
                <a:latin typeface="Comic Sans MS"/>
                <a:cs typeface="Comic Sans MS"/>
              </a:rPr>
              <a:t>»</a:t>
            </a:r>
            <a:endParaRPr sz="1400">
              <a:latin typeface="Comic Sans MS"/>
              <a:cs typeface="Comic Sans MS"/>
            </a:endParaRPr>
          </a:p>
          <a:p>
            <a:pPr marL="1155700" marR="6985" algn="just">
              <a:lnSpc>
                <a:spcPct val="101699"/>
              </a:lnSpc>
              <a:spcBef>
                <a:spcPts val="645"/>
              </a:spcBef>
            </a:pPr>
            <a:r>
              <a:rPr sz="1150" dirty="0">
                <a:latin typeface="Calibri"/>
                <a:cs typeface="Calibri"/>
              </a:rPr>
              <a:t>Le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projet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culture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maraîchère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qui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permettra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femmes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cultiver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afin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d’améliorer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les </a:t>
            </a:r>
            <a:r>
              <a:rPr sz="1150" spc="-10" dirty="0">
                <a:latin typeface="Calibri"/>
                <a:cs typeface="Calibri"/>
              </a:rPr>
              <a:t>conditions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vie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leur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famille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est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sa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dernière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étape,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soit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celle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des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formations.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Celles-</a:t>
            </a:r>
            <a:r>
              <a:rPr sz="1150" dirty="0">
                <a:latin typeface="Calibri"/>
                <a:cs typeface="Calibri"/>
              </a:rPr>
              <a:t>ci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avaient </a:t>
            </a:r>
            <a:r>
              <a:rPr sz="1150" dirty="0">
                <a:latin typeface="Calibri"/>
                <a:cs typeface="Calibri"/>
              </a:rPr>
              <a:t>comme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objectifs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former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120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femmes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sur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techniques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maraîchage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agroécologique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;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renforcer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</a:t>
            </a:r>
            <a:r>
              <a:rPr sz="1150" spc="-10" dirty="0">
                <a:latin typeface="Calibri"/>
                <a:cs typeface="Calibri"/>
              </a:rPr>
              <a:t> capacités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bénéficiaires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sur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choix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espèces </a:t>
            </a:r>
            <a:r>
              <a:rPr sz="1150" dirty="0">
                <a:latin typeface="Calibri"/>
                <a:cs typeface="Calibri"/>
              </a:rPr>
              <a:t>en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fonction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saisons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et</a:t>
            </a:r>
            <a:r>
              <a:rPr sz="1150" spc="-25" dirty="0">
                <a:latin typeface="Calibri"/>
                <a:cs typeface="Calibri"/>
              </a:rPr>
              <a:t> de </a:t>
            </a:r>
            <a:r>
              <a:rPr sz="1150" dirty="0">
                <a:latin typeface="Calibri"/>
                <a:cs typeface="Calibri"/>
              </a:rPr>
              <a:t>mettre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en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pratique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certaines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techniques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enseignées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: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production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l’engrais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liquide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biologique </a:t>
            </a:r>
            <a:r>
              <a:rPr sz="1150" dirty="0">
                <a:latin typeface="Calibri"/>
                <a:cs typeface="Calibri"/>
              </a:rPr>
              <a:t>et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pesticide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biologique.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matériel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jardinage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fut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également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remis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chacune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femmes.</a:t>
            </a:r>
            <a:endParaRPr sz="115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400"/>
              </a:spcBef>
            </a:pPr>
            <a:r>
              <a:rPr sz="1150" dirty="0">
                <a:latin typeface="Calibri"/>
                <a:cs typeface="Calibri"/>
              </a:rPr>
              <a:t>Une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autre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formation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fut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celle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nouveaux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membres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Benkadi,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comité</a:t>
            </a:r>
            <a:r>
              <a:rPr sz="1150" spc="1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qui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est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1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maître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d’œuvre</a:t>
            </a:r>
            <a:r>
              <a:rPr sz="1150" spc="1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dans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la </a:t>
            </a:r>
            <a:r>
              <a:rPr sz="1150" dirty="0">
                <a:latin typeface="Calibri"/>
                <a:cs typeface="Calibri"/>
              </a:rPr>
              <a:t>réalisation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plusieurs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activités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dans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village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dont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projets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issus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jumelage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Ste-Élisabeth/Sanankoroba.</a:t>
            </a:r>
            <a:endParaRPr sz="11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30"/>
              </a:spcBef>
            </a:pPr>
            <a:r>
              <a:rPr sz="1150" spc="-25" dirty="0">
                <a:latin typeface="Calibri"/>
                <a:cs typeface="Calibri"/>
              </a:rPr>
              <a:t>Comme </a:t>
            </a:r>
            <a:r>
              <a:rPr sz="1150" spc="-30" dirty="0">
                <a:latin typeface="Calibri"/>
                <a:cs typeface="Calibri"/>
              </a:rPr>
              <a:t>des </a:t>
            </a:r>
            <a:r>
              <a:rPr sz="1150" spc="-25" dirty="0">
                <a:latin typeface="Calibri"/>
                <a:cs typeface="Calibri"/>
              </a:rPr>
              <a:t>images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valent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mille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mots,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voici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quelques</a:t>
            </a:r>
            <a:r>
              <a:rPr sz="1150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photos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qui </a:t>
            </a:r>
            <a:r>
              <a:rPr sz="1150" spc="-30" dirty="0">
                <a:latin typeface="Calibri"/>
                <a:cs typeface="Calibri"/>
              </a:rPr>
              <a:t>démontrent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une</a:t>
            </a:r>
            <a:r>
              <a:rPr sz="1150" spc="-25" dirty="0">
                <a:latin typeface="Calibri"/>
                <a:cs typeface="Calibri"/>
              </a:rPr>
              <a:t> grande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-30" dirty="0">
                <a:latin typeface="Calibri"/>
                <a:cs typeface="Calibri"/>
              </a:rPr>
              <a:t>participation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aux</a:t>
            </a:r>
            <a:r>
              <a:rPr sz="1150" dirty="0">
                <a:latin typeface="Calibri"/>
                <a:cs typeface="Calibri"/>
              </a:rPr>
              <a:t> formations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: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5402360"/>
            <a:ext cx="6884034" cy="17983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8890" algn="just">
              <a:lnSpc>
                <a:spcPct val="101800"/>
              </a:lnSpc>
              <a:spcBef>
                <a:spcPts val="70"/>
              </a:spcBef>
            </a:pPr>
            <a:r>
              <a:rPr sz="1200" dirty="0">
                <a:latin typeface="Calibri"/>
                <a:cs typeface="Calibri"/>
              </a:rPr>
              <a:t>Malgré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contexte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difficile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du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Mali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(bris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d’électricité,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manque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d’essence,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climat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terreur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créé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par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djiadistes),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familles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pourront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mieux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vivre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grâce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projet…</a:t>
            </a:r>
            <a:endParaRPr sz="115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395"/>
              </a:spcBef>
            </a:pPr>
            <a:r>
              <a:rPr sz="1150" dirty="0">
                <a:latin typeface="Calibri"/>
                <a:cs typeface="Calibri"/>
              </a:rPr>
              <a:t>La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suite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choses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se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définira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par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Benkadi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en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partenariat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avec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mains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pour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demain;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un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nouveau</a:t>
            </a:r>
            <a:r>
              <a:rPr sz="1150" spc="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projet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-20" dirty="0">
                <a:latin typeface="Calibri"/>
                <a:cs typeface="Calibri"/>
              </a:rPr>
              <a:t>pour </a:t>
            </a:r>
            <a:r>
              <a:rPr sz="1150" dirty="0">
                <a:latin typeface="Calibri"/>
                <a:cs typeface="Calibri"/>
              </a:rPr>
              <a:t>cette population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pourra voir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jour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et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il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sera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possible,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entre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autres,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par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l’apport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d’un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financement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qui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viendra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la </a:t>
            </a:r>
            <a:r>
              <a:rPr sz="1150" dirty="0">
                <a:latin typeface="Calibri"/>
                <a:cs typeface="Calibri"/>
              </a:rPr>
              <a:t>solidarité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beaucoup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personnes;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une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des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activités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sera</a:t>
            </a:r>
            <a:r>
              <a:rPr sz="1150" spc="-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Vin</a:t>
            </a:r>
            <a:r>
              <a:rPr sz="115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15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fromage</a:t>
            </a:r>
            <a:r>
              <a:rPr sz="1150" b="1" spc="-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qui,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retenez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bien</a:t>
            </a:r>
            <a:r>
              <a:rPr sz="1150" spc="-5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cette</a:t>
            </a:r>
            <a:r>
              <a:rPr sz="1150" spc="-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date,</a:t>
            </a:r>
            <a:r>
              <a:rPr sz="1150" spc="-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se</a:t>
            </a:r>
            <a:r>
              <a:rPr sz="1150" spc="-3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tiendra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samedi,</a:t>
            </a:r>
            <a:r>
              <a:rPr sz="115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17</a:t>
            </a:r>
            <a:r>
              <a:rPr sz="115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avril</a:t>
            </a:r>
            <a:r>
              <a:rPr sz="115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à</a:t>
            </a:r>
            <a:r>
              <a:rPr sz="115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Notre</a:t>
            </a:r>
            <a:r>
              <a:rPr sz="115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Dame</a:t>
            </a:r>
            <a:r>
              <a:rPr sz="115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5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Lourdes.</a:t>
            </a:r>
            <a:endParaRPr sz="1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5"/>
              </a:spcBef>
            </a:pPr>
            <a:r>
              <a:rPr sz="1300" b="1" dirty="0">
                <a:latin typeface="Times New Roman"/>
                <a:cs typeface="Times New Roman"/>
              </a:rPr>
              <a:t>À</a:t>
            </a:r>
            <a:r>
              <a:rPr sz="1300" b="1" spc="-35" dirty="0">
                <a:latin typeface="Times New Roman"/>
                <a:cs typeface="Times New Roman"/>
              </a:rPr>
              <a:t> </a:t>
            </a:r>
            <a:r>
              <a:rPr sz="1300" b="1" dirty="0">
                <a:latin typeface="Times New Roman"/>
                <a:cs typeface="Times New Roman"/>
              </a:rPr>
              <a:t>toute</a:t>
            </a:r>
            <a:r>
              <a:rPr sz="1300" b="1" spc="-20" dirty="0">
                <a:latin typeface="Times New Roman"/>
                <a:cs typeface="Times New Roman"/>
              </a:rPr>
              <a:t> </a:t>
            </a:r>
            <a:r>
              <a:rPr sz="1300" b="1" dirty="0">
                <a:latin typeface="Times New Roman"/>
                <a:cs typeface="Times New Roman"/>
              </a:rPr>
              <a:t>la</a:t>
            </a:r>
            <a:r>
              <a:rPr sz="1300" b="1" spc="-15" dirty="0">
                <a:latin typeface="Times New Roman"/>
                <a:cs typeface="Times New Roman"/>
              </a:rPr>
              <a:t> </a:t>
            </a:r>
            <a:r>
              <a:rPr sz="1300" b="1" dirty="0">
                <a:latin typeface="Times New Roman"/>
                <a:cs typeface="Times New Roman"/>
              </a:rPr>
              <a:t>population</a:t>
            </a:r>
            <a:r>
              <a:rPr sz="1300" b="1" spc="-15" dirty="0">
                <a:latin typeface="Times New Roman"/>
                <a:cs typeface="Times New Roman"/>
              </a:rPr>
              <a:t> </a:t>
            </a:r>
            <a:r>
              <a:rPr sz="1300" b="1" dirty="0">
                <a:latin typeface="Times New Roman"/>
                <a:cs typeface="Times New Roman"/>
              </a:rPr>
              <a:t>de</a:t>
            </a:r>
            <a:r>
              <a:rPr sz="1300" b="1" spc="-35" dirty="0">
                <a:latin typeface="Times New Roman"/>
                <a:cs typeface="Times New Roman"/>
              </a:rPr>
              <a:t> </a:t>
            </a:r>
            <a:r>
              <a:rPr sz="1300" b="1" spc="-10" dirty="0">
                <a:latin typeface="Times New Roman"/>
                <a:cs typeface="Times New Roman"/>
              </a:rPr>
              <a:t>Ste-</a:t>
            </a:r>
            <a:r>
              <a:rPr sz="1300" b="1" dirty="0">
                <a:latin typeface="Times New Roman"/>
                <a:cs typeface="Times New Roman"/>
              </a:rPr>
              <a:t>Élisabeth,</a:t>
            </a:r>
            <a:r>
              <a:rPr sz="1300" b="1" spc="-15" dirty="0">
                <a:latin typeface="Times New Roman"/>
                <a:cs typeface="Times New Roman"/>
              </a:rPr>
              <a:t> </a:t>
            </a:r>
            <a:r>
              <a:rPr sz="1300" b="1" dirty="0">
                <a:latin typeface="Times New Roman"/>
                <a:cs typeface="Times New Roman"/>
              </a:rPr>
              <a:t>bel</a:t>
            </a:r>
            <a:r>
              <a:rPr sz="1300" b="1" spc="-30" dirty="0">
                <a:latin typeface="Times New Roman"/>
                <a:cs typeface="Times New Roman"/>
              </a:rPr>
              <a:t> </a:t>
            </a:r>
            <a:r>
              <a:rPr sz="1300" b="1" spc="-20" dirty="0">
                <a:latin typeface="Times New Roman"/>
                <a:cs typeface="Times New Roman"/>
              </a:rPr>
              <a:t>été!</a:t>
            </a:r>
            <a:endParaRPr sz="13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355"/>
              </a:spcBef>
            </a:pPr>
            <a:r>
              <a:rPr sz="1150" b="1" dirty="0">
                <a:latin typeface="Calibri"/>
                <a:cs typeface="Calibri"/>
              </a:rPr>
              <a:t>Solange</a:t>
            </a:r>
            <a:r>
              <a:rPr sz="1150" b="1" spc="-15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Tougas</a:t>
            </a:r>
            <a:endParaRPr sz="115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0"/>
              </a:spcBef>
            </a:pPr>
            <a:r>
              <a:rPr sz="1150" b="1" dirty="0">
                <a:latin typeface="Calibri"/>
                <a:cs typeface="Calibri"/>
              </a:rPr>
              <a:t>Des</a:t>
            </a:r>
            <a:r>
              <a:rPr sz="1150" b="1" spc="-2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mains</a:t>
            </a:r>
            <a:r>
              <a:rPr sz="1150" b="1" spc="-1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pour</a:t>
            </a:r>
            <a:r>
              <a:rPr sz="1150" b="1" spc="-20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demain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8912" y="7274052"/>
            <a:ext cx="6894830" cy="312420"/>
          </a:xfrm>
          <a:prstGeom prst="rect">
            <a:avLst/>
          </a:prstGeom>
          <a:solidFill>
            <a:srgbClr val="11C1D8"/>
          </a:solidFill>
        </p:spPr>
        <p:txBody>
          <a:bodyPr vert="horz" wrap="square" lIns="0" tIns="0" rIns="0" bIns="0" rtlCol="0">
            <a:spAutoFit/>
          </a:bodyPr>
          <a:lstStyle/>
          <a:p>
            <a:pPr marL="17780">
              <a:lnSpc>
                <a:spcPts val="2310"/>
              </a:lnSpc>
            </a:pPr>
            <a:r>
              <a:rPr sz="2000" b="1" cap="small" spc="85" dirty="0">
                <a:latin typeface="Calibri"/>
                <a:cs typeface="Calibri"/>
              </a:rPr>
              <a:t>Événementiel</a:t>
            </a:r>
            <a:r>
              <a:rPr sz="2000" b="1" cap="small" spc="265" dirty="0">
                <a:latin typeface="Calibri"/>
                <a:cs typeface="Calibri"/>
              </a:rPr>
              <a:t> </a:t>
            </a:r>
            <a:r>
              <a:rPr sz="2000" b="1" cap="small" dirty="0">
                <a:latin typeface="Calibri"/>
                <a:cs typeface="Calibri"/>
              </a:rPr>
              <a:t>de</a:t>
            </a:r>
            <a:r>
              <a:rPr sz="2000" b="1" cap="small" spc="275" dirty="0">
                <a:latin typeface="Calibri"/>
                <a:cs typeface="Calibri"/>
              </a:rPr>
              <a:t> </a:t>
            </a:r>
            <a:r>
              <a:rPr sz="2000" b="1" cap="small" dirty="0">
                <a:latin typeface="Calibri"/>
                <a:cs typeface="Calibri"/>
              </a:rPr>
              <a:t>la</a:t>
            </a:r>
            <a:r>
              <a:rPr sz="2000" b="1" cap="small" spc="270" dirty="0">
                <a:latin typeface="Calibri"/>
                <a:cs typeface="Calibri"/>
              </a:rPr>
              <a:t> </a:t>
            </a:r>
            <a:r>
              <a:rPr sz="2000" b="1" cap="small" spc="60" dirty="0">
                <a:latin typeface="Calibri"/>
                <a:cs typeface="Calibri"/>
              </a:rPr>
              <a:t>Polyvalente</a:t>
            </a:r>
            <a:r>
              <a:rPr sz="2000" b="1" cap="small" spc="254" dirty="0">
                <a:latin typeface="Calibri"/>
                <a:cs typeface="Calibri"/>
              </a:rPr>
              <a:t> </a:t>
            </a:r>
            <a:r>
              <a:rPr sz="2000" b="1" cap="small" spc="95" dirty="0">
                <a:latin typeface="Calibri"/>
                <a:cs typeface="Calibri"/>
              </a:rPr>
              <a:t>Pierre-</a:t>
            </a:r>
            <a:r>
              <a:rPr sz="2000" b="1" cap="small" spc="90" dirty="0">
                <a:latin typeface="Calibri"/>
                <a:cs typeface="Calibri"/>
              </a:rPr>
              <a:t>de-</a:t>
            </a:r>
            <a:r>
              <a:rPr sz="2000" b="1" cap="small" spc="45" dirty="0">
                <a:latin typeface="Calibri"/>
                <a:cs typeface="Calibri"/>
              </a:rPr>
              <a:t>Lestage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4499" y="7690311"/>
            <a:ext cx="76835" cy="1316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>
              <a:lnSpc>
                <a:spcPts val="1090"/>
              </a:lnSpc>
            </a:pPr>
            <a:r>
              <a:rPr sz="1150" spc="-50" dirty="0">
                <a:latin typeface="Calibri"/>
                <a:cs typeface="Calibri"/>
              </a:rPr>
              <a:t>e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150">
              <a:latin typeface="Calibri"/>
              <a:cs typeface="Calibri"/>
            </a:endParaRPr>
          </a:p>
          <a:p>
            <a:pPr marL="3810" indent="21590">
              <a:lnSpc>
                <a:spcPct val="101699"/>
              </a:lnSpc>
            </a:pPr>
            <a:r>
              <a:rPr sz="1150" spc="-50" dirty="0">
                <a:latin typeface="Calibri"/>
                <a:cs typeface="Calibri"/>
              </a:rPr>
              <a:t>t e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150">
              <a:latin typeface="Calibri"/>
              <a:cs typeface="Calibri"/>
            </a:endParaRPr>
          </a:p>
          <a:p>
            <a:pPr indent="24765">
              <a:lnSpc>
                <a:spcPct val="101699"/>
              </a:lnSpc>
            </a:pPr>
            <a:r>
              <a:rPr sz="1150" spc="-50" dirty="0">
                <a:latin typeface="Calibri"/>
                <a:cs typeface="Calibri"/>
              </a:rPr>
              <a:t>t 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7641104"/>
            <a:ext cx="2719070" cy="15494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27940" algn="just">
              <a:lnSpc>
                <a:spcPct val="101699"/>
              </a:lnSpc>
              <a:spcBef>
                <a:spcPts val="75"/>
              </a:spcBef>
            </a:pPr>
            <a:r>
              <a:rPr sz="1150" dirty="0">
                <a:latin typeface="Calibri"/>
                <a:cs typeface="Calibri"/>
              </a:rPr>
              <a:t>Le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12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juin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dernier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se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tenait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l’Événementiel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d </a:t>
            </a:r>
            <a:r>
              <a:rPr sz="1150" dirty="0">
                <a:latin typeface="Calibri"/>
                <a:cs typeface="Calibri"/>
              </a:rPr>
              <a:t>la Polyvalente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Pierre-de-Lestage.</a:t>
            </a:r>
            <a:endParaRPr sz="115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395"/>
              </a:spcBef>
            </a:pPr>
            <a:r>
              <a:rPr sz="1150" dirty="0">
                <a:latin typeface="Calibri"/>
                <a:cs typeface="Calibri"/>
              </a:rPr>
              <a:t>Le</a:t>
            </a:r>
            <a:r>
              <a:rPr sz="1150" spc="2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conseil</a:t>
            </a:r>
            <a:r>
              <a:rPr sz="1150" spc="2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tient</a:t>
            </a:r>
            <a:r>
              <a:rPr sz="1150" spc="28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à</a:t>
            </a:r>
            <a:r>
              <a:rPr sz="1150" spc="2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féliciter</a:t>
            </a:r>
            <a:r>
              <a:rPr sz="1150" spc="29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chaleureusemen </a:t>
            </a:r>
            <a:r>
              <a:rPr sz="1150" dirty="0">
                <a:latin typeface="Calibri"/>
                <a:cs typeface="Calibri"/>
              </a:rPr>
              <a:t>tous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les finissants bayollais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pour la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réussite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d </a:t>
            </a:r>
            <a:r>
              <a:rPr sz="1150" dirty="0">
                <a:latin typeface="Calibri"/>
                <a:cs typeface="Calibri"/>
              </a:rPr>
              <a:t>leur</a:t>
            </a:r>
            <a:r>
              <a:rPr sz="1150" spc="-1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parcours</a:t>
            </a:r>
            <a:r>
              <a:rPr sz="1150" spc="-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scolaire</a:t>
            </a:r>
            <a:r>
              <a:rPr sz="1150" spc="-25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!</a:t>
            </a:r>
            <a:endParaRPr sz="115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400"/>
              </a:spcBef>
            </a:pPr>
            <a:r>
              <a:rPr sz="1150" dirty="0">
                <a:latin typeface="Calibri"/>
                <a:cs typeface="Calibri"/>
              </a:rPr>
              <a:t>Nous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vous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souhaitons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une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belle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continuité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e </a:t>
            </a:r>
            <a:r>
              <a:rPr sz="1150" dirty="0">
                <a:latin typeface="Calibri"/>
                <a:cs typeface="Calibri"/>
              </a:rPr>
              <a:t>un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avenir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rempli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succès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dans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la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réalisatio </a:t>
            </a:r>
            <a:r>
              <a:rPr sz="1150" dirty="0">
                <a:latin typeface="Calibri"/>
                <a:cs typeface="Calibri"/>
              </a:rPr>
              <a:t>de</a:t>
            </a:r>
            <a:r>
              <a:rPr sz="1150" spc="-2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vos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projets.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400" y="2994660"/>
            <a:ext cx="1447800" cy="10866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4189476"/>
            <a:ext cx="1656587" cy="124205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" y="2977896"/>
            <a:ext cx="1653540" cy="111861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15539" y="2985516"/>
            <a:ext cx="1453895" cy="10896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83379" y="3015996"/>
            <a:ext cx="1417319" cy="106375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51020" y="4195572"/>
            <a:ext cx="1607819" cy="120700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93179" y="4174235"/>
            <a:ext cx="922019" cy="12298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12719" y="4174235"/>
            <a:ext cx="926591" cy="123443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3399" y="423672"/>
            <a:ext cx="853439" cy="185318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48583" y="7555992"/>
            <a:ext cx="4392167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607" y="240792"/>
            <a:ext cx="7266940" cy="9817735"/>
            <a:chOff x="292607" y="240792"/>
            <a:chExt cx="7266940" cy="9817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607" y="475487"/>
              <a:ext cx="7266431" cy="95829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5335" y="5449823"/>
              <a:ext cx="1341119" cy="13411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58340" y="2162556"/>
              <a:ext cx="4572000" cy="2970530"/>
            </a:xfrm>
            <a:custGeom>
              <a:avLst/>
              <a:gdLst/>
              <a:ahLst/>
              <a:cxnLst/>
              <a:rect l="l" t="t" r="r" b="b"/>
              <a:pathLst>
                <a:path w="4572000" h="2970529">
                  <a:moveTo>
                    <a:pt x="4078224" y="2970275"/>
                  </a:moveTo>
                  <a:lnTo>
                    <a:pt x="495300" y="2970275"/>
                  </a:lnTo>
                  <a:lnTo>
                    <a:pt x="447716" y="2968001"/>
                  </a:lnTo>
                  <a:lnTo>
                    <a:pt x="401387" y="2961317"/>
                  </a:lnTo>
                  <a:lnTo>
                    <a:pt x="356523" y="2950434"/>
                  </a:lnTo>
                  <a:lnTo>
                    <a:pt x="313334" y="2935563"/>
                  </a:lnTo>
                  <a:lnTo>
                    <a:pt x="272030" y="2916914"/>
                  </a:lnTo>
                  <a:lnTo>
                    <a:pt x="232822" y="2894696"/>
                  </a:lnTo>
                  <a:lnTo>
                    <a:pt x="195920" y="2869122"/>
                  </a:lnTo>
                  <a:lnTo>
                    <a:pt x="161535" y="2840400"/>
                  </a:lnTo>
                  <a:lnTo>
                    <a:pt x="129875" y="2808740"/>
                  </a:lnTo>
                  <a:lnTo>
                    <a:pt x="101153" y="2774355"/>
                  </a:lnTo>
                  <a:lnTo>
                    <a:pt x="75578" y="2737453"/>
                  </a:lnTo>
                  <a:lnTo>
                    <a:pt x="53361" y="2698245"/>
                  </a:lnTo>
                  <a:lnTo>
                    <a:pt x="34712" y="2656941"/>
                  </a:lnTo>
                  <a:lnTo>
                    <a:pt x="19841" y="2613752"/>
                  </a:lnTo>
                  <a:lnTo>
                    <a:pt x="8958" y="2568888"/>
                  </a:lnTo>
                  <a:lnTo>
                    <a:pt x="2274" y="2522559"/>
                  </a:lnTo>
                  <a:lnTo>
                    <a:pt x="0" y="2474975"/>
                  </a:lnTo>
                  <a:lnTo>
                    <a:pt x="0" y="495300"/>
                  </a:lnTo>
                  <a:lnTo>
                    <a:pt x="2274" y="447478"/>
                  </a:lnTo>
                  <a:lnTo>
                    <a:pt x="8958" y="400968"/>
                  </a:lnTo>
                  <a:lnTo>
                    <a:pt x="19841" y="355976"/>
                  </a:lnTo>
                  <a:lnTo>
                    <a:pt x="34712" y="312705"/>
                  </a:lnTo>
                  <a:lnTo>
                    <a:pt x="53361" y="271360"/>
                  </a:lnTo>
                  <a:lnTo>
                    <a:pt x="75578" y="232147"/>
                  </a:lnTo>
                  <a:lnTo>
                    <a:pt x="101153" y="195269"/>
                  </a:lnTo>
                  <a:lnTo>
                    <a:pt x="129875" y="160931"/>
                  </a:lnTo>
                  <a:lnTo>
                    <a:pt x="161535" y="129339"/>
                  </a:lnTo>
                  <a:lnTo>
                    <a:pt x="195920" y="100697"/>
                  </a:lnTo>
                  <a:lnTo>
                    <a:pt x="232822" y="75210"/>
                  </a:lnTo>
                  <a:lnTo>
                    <a:pt x="272030" y="53082"/>
                  </a:lnTo>
                  <a:lnTo>
                    <a:pt x="313334" y="34518"/>
                  </a:lnTo>
                  <a:lnTo>
                    <a:pt x="356523" y="19723"/>
                  </a:lnTo>
                  <a:lnTo>
                    <a:pt x="401387" y="8902"/>
                  </a:lnTo>
                  <a:lnTo>
                    <a:pt x="447716" y="2259"/>
                  </a:lnTo>
                  <a:lnTo>
                    <a:pt x="495300" y="0"/>
                  </a:lnTo>
                  <a:lnTo>
                    <a:pt x="4078224" y="0"/>
                  </a:lnTo>
                  <a:lnTo>
                    <a:pt x="4125792" y="2259"/>
                  </a:lnTo>
                  <a:lnTo>
                    <a:pt x="4172077" y="8902"/>
                  </a:lnTo>
                  <a:lnTo>
                    <a:pt x="4216874" y="19723"/>
                  </a:lnTo>
                  <a:lnTo>
                    <a:pt x="4259976" y="34518"/>
                  </a:lnTo>
                  <a:lnTo>
                    <a:pt x="4301175" y="53082"/>
                  </a:lnTo>
                  <a:lnTo>
                    <a:pt x="4340265" y="75210"/>
                  </a:lnTo>
                  <a:lnTo>
                    <a:pt x="4377040" y="100697"/>
                  </a:lnTo>
                  <a:lnTo>
                    <a:pt x="4411294" y="129339"/>
                  </a:lnTo>
                  <a:lnTo>
                    <a:pt x="4442818" y="160931"/>
                  </a:lnTo>
                  <a:lnTo>
                    <a:pt x="4471408" y="195269"/>
                  </a:lnTo>
                  <a:lnTo>
                    <a:pt x="4496856" y="232147"/>
                  </a:lnTo>
                  <a:lnTo>
                    <a:pt x="4518956" y="271360"/>
                  </a:lnTo>
                  <a:lnTo>
                    <a:pt x="4537501" y="312705"/>
                  </a:lnTo>
                  <a:lnTo>
                    <a:pt x="4552284" y="355976"/>
                  </a:lnTo>
                  <a:lnTo>
                    <a:pt x="4563099" y="400968"/>
                  </a:lnTo>
                  <a:lnTo>
                    <a:pt x="4569740" y="447478"/>
                  </a:lnTo>
                  <a:lnTo>
                    <a:pt x="4572000" y="495300"/>
                  </a:lnTo>
                  <a:lnTo>
                    <a:pt x="4572000" y="2474975"/>
                  </a:lnTo>
                  <a:lnTo>
                    <a:pt x="4569740" y="2522559"/>
                  </a:lnTo>
                  <a:lnTo>
                    <a:pt x="4563099" y="2568888"/>
                  </a:lnTo>
                  <a:lnTo>
                    <a:pt x="4552284" y="2613752"/>
                  </a:lnTo>
                  <a:lnTo>
                    <a:pt x="4537501" y="2656941"/>
                  </a:lnTo>
                  <a:lnTo>
                    <a:pt x="4518956" y="2698245"/>
                  </a:lnTo>
                  <a:lnTo>
                    <a:pt x="4496856" y="2737453"/>
                  </a:lnTo>
                  <a:lnTo>
                    <a:pt x="4471408" y="2774355"/>
                  </a:lnTo>
                  <a:lnTo>
                    <a:pt x="4442818" y="2808740"/>
                  </a:lnTo>
                  <a:lnTo>
                    <a:pt x="4411294" y="2840400"/>
                  </a:lnTo>
                  <a:lnTo>
                    <a:pt x="4377040" y="2869122"/>
                  </a:lnTo>
                  <a:lnTo>
                    <a:pt x="4340265" y="2894696"/>
                  </a:lnTo>
                  <a:lnTo>
                    <a:pt x="4301175" y="2916914"/>
                  </a:lnTo>
                  <a:lnTo>
                    <a:pt x="4259976" y="2935563"/>
                  </a:lnTo>
                  <a:lnTo>
                    <a:pt x="4216874" y="2950434"/>
                  </a:lnTo>
                  <a:lnTo>
                    <a:pt x="4172077" y="2961317"/>
                  </a:lnTo>
                  <a:lnTo>
                    <a:pt x="4125792" y="2968001"/>
                  </a:lnTo>
                  <a:lnTo>
                    <a:pt x="4078224" y="29702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0334" y="2114549"/>
              <a:ext cx="4668012" cy="30615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7576" y="9083039"/>
              <a:ext cx="6995159" cy="8930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3119" y="637031"/>
              <a:ext cx="4818887" cy="14782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61032" y="1714500"/>
              <a:ext cx="3000755" cy="4099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7239" y="1883664"/>
              <a:ext cx="1146048" cy="12710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7031" y="731520"/>
              <a:ext cx="1395983" cy="10789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39952" y="240792"/>
              <a:ext cx="5492496" cy="4023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12463" y="8324087"/>
              <a:ext cx="1938527" cy="5882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58640" y="5585460"/>
              <a:ext cx="1123187" cy="11216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2647" y="4167377"/>
              <a:ext cx="1353311" cy="12534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26480" y="1581911"/>
              <a:ext cx="1264919" cy="6400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02024" y="2392680"/>
              <a:ext cx="2438399" cy="179527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468367" y="3835907"/>
              <a:ext cx="1638300" cy="364490"/>
            </a:xfrm>
            <a:custGeom>
              <a:avLst/>
              <a:gdLst/>
              <a:ahLst/>
              <a:cxnLst/>
              <a:rect l="l" t="t" r="r" b="b"/>
              <a:pathLst>
                <a:path w="1638300" h="364489">
                  <a:moveTo>
                    <a:pt x="0" y="0"/>
                  </a:moveTo>
                  <a:lnTo>
                    <a:pt x="1638300" y="0"/>
                  </a:lnTo>
                  <a:lnTo>
                    <a:pt x="1638300" y="364235"/>
                  </a:lnTo>
                  <a:lnTo>
                    <a:pt x="0" y="364235"/>
                  </a:lnTo>
                  <a:lnTo>
                    <a:pt x="0" y="0"/>
                  </a:lnTo>
                  <a:close/>
                </a:path>
              </a:pathLst>
            </a:custGeom>
            <a:ln w="28956">
              <a:solidFill>
                <a:srgbClr val="AEBD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34384" y="2231136"/>
              <a:ext cx="850391" cy="47853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32860" y="2228087"/>
              <a:ext cx="856615" cy="483234"/>
            </a:xfrm>
            <a:custGeom>
              <a:avLst/>
              <a:gdLst/>
              <a:ahLst/>
              <a:cxnLst/>
              <a:rect l="l" t="t" r="r" b="b"/>
              <a:pathLst>
                <a:path w="856614" h="483235">
                  <a:moveTo>
                    <a:pt x="0" y="161544"/>
                  </a:moveTo>
                  <a:lnTo>
                    <a:pt x="790956" y="0"/>
                  </a:lnTo>
                  <a:lnTo>
                    <a:pt x="856488" y="321563"/>
                  </a:lnTo>
                  <a:lnTo>
                    <a:pt x="65532" y="483108"/>
                  </a:lnTo>
                  <a:lnTo>
                    <a:pt x="0" y="161544"/>
                  </a:lnTo>
                  <a:close/>
                </a:path>
              </a:pathLst>
            </a:custGeom>
            <a:ln w="9143">
              <a:solidFill>
                <a:srgbClr val="AEBD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54552" y="4255007"/>
              <a:ext cx="2855975" cy="24993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61616" y="7168896"/>
              <a:ext cx="1554479" cy="88696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4547" y="7117080"/>
              <a:ext cx="1534667" cy="8839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76271" y="2450592"/>
              <a:ext cx="1438655" cy="237744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73067" y="7194803"/>
              <a:ext cx="1546859" cy="89915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48840" y="8162544"/>
              <a:ext cx="1467611" cy="8549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14855" y="5353812"/>
              <a:ext cx="2407920" cy="67665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1356" y="4792980"/>
              <a:ext cx="3186683" cy="67665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693663" y="7187184"/>
              <a:ext cx="1606295" cy="90525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21096" y="8141207"/>
              <a:ext cx="1572767" cy="9022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54067" y="6623303"/>
              <a:ext cx="1143000" cy="2682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340352" y="4483607"/>
              <a:ext cx="2115312" cy="27431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016752" y="5474207"/>
              <a:ext cx="1359408" cy="136245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794248" y="6635496"/>
              <a:ext cx="1092707" cy="24841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7867" y="3267455"/>
              <a:ext cx="1184147" cy="95097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7992" y="3441191"/>
              <a:ext cx="655320" cy="37490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47344" y="3883151"/>
              <a:ext cx="518160" cy="17525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2356" y="8157972"/>
              <a:ext cx="1523999" cy="8884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1500" y="6160007"/>
              <a:ext cx="1514855" cy="8686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2769</Words>
  <Application>Microsoft Office PowerPoint</Application>
  <PresentationFormat>Personnalisé</PresentationFormat>
  <Paragraphs>137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20" baseType="lpstr">
      <vt:lpstr>Arial</vt:lpstr>
      <vt:lpstr>Arial MT</vt:lpstr>
      <vt:lpstr>Calibri</vt:lpstr>
      <vt:lpstr>Comic Sans MS</vt:lpstr>
      <vt:lpstr>Georgia</vt:lpstr>
      <vt:lpstr>Impact</vt:lpstr>
      <vt:lpstr>Tahoma</vt:lpstr>
      <vt:lpstr>Times New Roman</vt:lpstr>
      <vt:lpstr>Trebuchet MS</vt:lpstr>
      <vt:lpstr>Verdana</vt:lpstr>
      <vt:lpstr>Wingdings</vt:lpstr>
      <vt:lpstr>Office Theme</vt:lpstr>
      <vt:lpstr>Présentation PowerPoint</vt:lpstr>
      <vt:lpstr>Les nouvelles de la mairie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Le Bayollais - Juin 2026</dc:title>
  <dc:creator>Nathalie Lefebvre</dc:creator>
  <cp:lastModifiedBy>Nathalie Lefebvre</cp:lastModifiedBy>
  <cp:revision>1</cp:revision>
  <dcterms:created xsi:type="dcterms:W3CDTF">2026-06-18T03:46:41Z</dcterms:created>
  <dcterms:modified xsi:type="dcterms:W3CDTF">2026-06-18T03:48:04Z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2026-06-16T00:00:00Z</vt:filetime>
  </property>
  <property fmtid="{D5CDD505-2E9C-101B-9397-08002B2CF9AE}" pid="4" name="LastSaved">
    <vt:filetime>2026-06-18T00:00:00Z</vt:filetime>
  </property>
  <property fmtid="{D5CDD505-2E9C-101B-9397-08002B2CF9AE}" pid="5" name="Producer">
    <vt:lpwstr>Microsoft: Print To PDF</vt:lpwstr>
  </property>
</Properties>
</file>